
<file path=[Content_Types].xml><?xml version="1.0" encoding="utf-8"?>
<Types xmlns="http://schemas.openxmlformats.org/package/2006/content-types">
  <Default Extension="jpeg" ContentType="image/jpeg"/>
  <Default Extension="jpg" ContentType="image/jpeg"/>
  <Default Extension="pdf"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7" r:id="rId5"/>
    <p:sldId id="452" r:id="rId6"/>
    <p:sldId id="329" r:id="rId7"/>
    <p:sldId id="321" r:id="rId8"/>
    <p:sldId id="451" r:id="rId9"/>
    <p:sldId id="433" r:id="rId10"/>
    <p:sldId id="322" r:id="rId11"/>
    <p:sldId id="280" r:id="rId12"/>
    <p:sldId id="324" r:id="rId13"/>
    <p:sldId id="325" r:id="rId14"/>
    <p:sldId id="291"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45BCB-2446-4DCD-97A4-321D473FC0AE}" type="datetimeFigureOut">
              <a:rPr lang="nl-NL" smtClean="0"/>
              <a:t>14-11-2023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6921F-2587-43C8-A4B2-106FC7A7EC93}" type="slidenum">
              <a:rPr lang="nl-NL" smtClean="0"/>
              <a:t>‹nr.›</a:t>
            </a:fld>
            <a:endParaRPr lang="nl-NL"/>
          </a:p>
        </p:txBody>
      </p:sp>
    </p:spTree>
    <p:extLst>
      <p:ext uri="{BB962C8B-B14F-4D97-AF65-F5344CB8AC3E}">
        <p14:creationId xmlns:p14="http://schemas.microsoft.com/office/powerpoint/2010/main" val="336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54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11</a:t>
            </a:fld>
            <a:endParaRPr lang="en-US"/>
          </a:p>
        </p:txBody>
      </p:sp>
    </p:spTree>
    <p:extLst>
      <p:ext uri="{BB962C8B-B14F-4D97-AF65-F5344CB8AC3E}">
        <p14:creationId xmlns:p14="http://schemas.microsoft.com/office/powerpoint/2010/main" val="284494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3</a:t>
            </a:fld>
            <a:endParaRPr lang="en-US"/>
          </a:p>
        </p:txBody>
      </p:sp>
    </p:spTree>
    <p:extLst>
      <p:ext uri="{BB962C8B-B14F-4D97-AF65-F5344CB8AC3E}">
        <p14:creationId xmlns:p14="http://schemas.microsoft.com/office/powerpoint/2010/main" val="5620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a:t>
            </a:r>
            <a:r>
              <a:rPr lang="en-US" dirty="0"/>
              <a:t> is een </a:t>
            </a:r>
            <a:r>
              <a:rPr lang="en-US" dirty="0" err="1"/>
              <a:t>overzicht</a:t>
            </a:r>
            <a:r>
              <a:rPr lang="en-US" dirty="0"/>
              <a:t> van het </a:t>
            </a:r>
            <a:r>
              <a:rPr lang="en-US" dirty="0" err="1"/>
              <a:t>programma</a:t>
            </a:r>
            <a:r>
              <a:rPr lang="en-US" dirty="0"/>
              <a:t>. In Nijmegen start de master in September, in Rotterdam in </a:t>
            </a:r>
            <a:r>
              <a:rPr lang="en-US" dirty="0" err="1"/>
              <a:t>januari</a:t>
            </a:r>
            <a:r>
              <a:rPr lang="en-US" dirty="0"/>
              <a:t>. </a:t>
            </a:r>
            <a:r>
              <a:rPr lang="en-US" dirty="0" err="1"/>
              <a:t>Flexibiliteit</a:t>
            </a:r>
            <a:r>
              <a:rPr lang="en-US" dirty="0"/>
              <a:t> is </a:t>
            </a:r>
            <a:r>
              <a:rPr lang="en-US" dirty="0" err="1"/>
              <a:t>mogelijk</a:t>
            </a:r>
            <a:r>
              <a:rPr lang="en-US" dirty="0"/>
              <a:t>: met de module ‘</a:t>
            </a:r>
            <a:r>
              <a:rPr lang="en-US" dirty="0" err="1"/>
              <a:t>Straatinnovatie</a:t>
            </a:r>
            <a:r>
              <a:rPr lang="en-US" dirty="0"/>
              <a:t> en </a:t>
            </a:r>
            <a:r>
              <a:rPr lang="en-US" dirty="0" err="1"/>
              <a:t>meervoudige</a:t>
            </a:r>
            <a:r>
              <a:rPr lang="en-US" dirty="0"/>
              <a:t> </a:t>
            </a:r>
            <a:r>
              <a:rPr lang="en-US" dirty="0" err="1"/>
              <a:t>waardecreatie</a:t>
            </a:r>
            <a:r>
              <a:rPr lang="en-US" dirty="0"/>
              <a:t>’  </a:t>
            </a:r>
            <a:r>
              <a:rPr lang="en-US" dirty="0" err="1"/>
              <a:t>starten</a:t>
            </a:r>
            <a:r>
              <a:rPr lang="en-US" dirty="0"/>
              <a:t> </a:t>
            </a:r>
            <a:r>
              <a:rPr lang="en-US" dirty="0" err="1"/>
              <a:t>kan</a:t>
            </a:r>
            <a:r>
              <a:rPr lang="en-US" dirty="0"/>
              <a:t> ook. De keuzemodule in het 1e </a:t>
            </a:r>
            <a:r>
              <a:rPr lang="en-US" dirty="0" err="1"/>
              <a:t>jaar</a:t>
            </a:r>
            <a:r>
              <a:rPr lang="en-US" dirty="0"/>
              <a:t> doen is een </a:t>
            </a:r>
            <a:r>
              <a:rPr lang="en-US" dirty="0" err="1"/>
              <a:t>mogelijkheid</a:t>
            </a:r>
            <a:r>
              <a:rPr lang="en-US" dirty="0"/>
              <a:t>, modules </a:t>
            </a:r>
            <a:r>
              <a:rPr lang="en-US" dirty="0" err="1"/>
              <a:t>spreiden</a:t>
            </a:r>
            <a:r>
              <a:rPr lang="en-US" dirty="0"/>
              <a:t> over </a:t>
            </a:r>
            <a:r>
              <a:rPr lang="en-US" dirty="0" err="1"/>
              <a:t>meerdere</a:t>
            </a:r>
            <a:r>
              <a:rPr lang="en-US" dirty="0"/>
              <a:t> </a:t>
            </a:r>
            <a:r>
              <a:rPr lang="en-US" dirty="0" err="1"/>
              <a:t>jaren</a:t>
            </a:r>
            <a:r>
              <a:rPr lang="en-US" dirty="0"/>
              <a:t>, </a:t>
            </a:r>
            <a:r>
              <a:rPr lang="en-US" dirty="0" err="1"/>
              <a:t>enz</a:t>
            </a:r>
            <a:r>
              <a:rPr lang="en-US" dirty="0"/>
              <a:t>. </a:t>
            </a:r>
          </a:p>
        </p:txBody>
      </p:sp>
      <p:sp>
        <p:nvSpPr>
          <p:cNvPr id="4" name="Slide Number Placeholder 3"/>
          <p:cNvSpPr>
            <a:spLocks noGrp="1"/>
          </p:cNvSpPr>
          <p:nvPr>
            <p:ph type="sldNum" sz="quarter" idx="10"/>
          </p:nvPr>
        </p:nvSpPr>
        <p:spPr/>
        <p:txBody>
          <a:bodyPr/>
          <a:lstStyle/>
          <a:p>
            <a:fld id="{FEA212F6-320C-4391-B202-D605EABD1D7A}" type="slidenum">
              <a:rPr lang="en-US" smtClean="0"/>
              <a:t>4</a:t>
            </a:fld>
            <a:endParaRPr lang="en-US"/>
          </a:p>
        </p:txBody>
      </p:sp>
    </p:spTree>
    <p:extLst>
      <p:ext uri="{BB962C8B-B14F-4D97-AF65-F5344CB8AC3E}">
        <p14:creationId xmlns:p14="http://schemas.microsoft.com/office/powerpoint/2010/main" val="146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5</a:t>
            </a:fld>
            <a:endParaRPr lang="en-US"/>
          </a:p>
        </p:txBody>
      </p:sp>
    </p:spTree>
    <p:extLst>
      <p:ext uri="{BB962C8B-B14F-4D97-AF65-F5344CB8AC3E}">
        <p14:creationId xmlns:p14="http://schemas.microsoft.com/office/powerpoint/2010/main" val="302664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We hebben 8 modules. Bij de module ‘</a:t>
            </a:r>
            <a:r>
              <a:rPr lang="en-US" dirty="0" err="1"/>
              <a:t>strategisch</a:t>
            </a:r>
            <a:r>
              <a:rPr lang="en-US" dirty="0"/>
              <a:t> </a:t>
            </a:r>
            <a:r>
              <a:rPr lang="en-US" dirty="0" err="1"/>
              <a:t>innoveren</a:t>
            </a:r>
            <a:r>
              <a:rPr lang="en-US" dirty="0"/>
              <a:t> in </a:t>
            </a:r>
            <a:r>
              <a:rPr lang="en-US" dirty="0" err="1"/>
              <a:t>maatschappelijke</a:t>
            </a:r>
            <a:r>
              <a:rPr lang="en-US" dirty="0"/>
              <a:t> </a:t>
            </a:r>
            <a:r>
              <a:rPr lang="en-US" dirty="0" err="1"/>
              <a:t>organisaties</a:t>
            </a:r>
            <a:r>
              <a:rPr lang="en-US" dirty="0"/>
              <a:t>’ </a:t>
            </a:r>
            <a:r>
              <a:rPr lang="en-US" dirty="0" err="1"/>
              <a:t>besteden</a:t>
            </a:r>
            <a:r>
              <a:rPr lang="en-US" dirty="0"/>
              <a:t> we </a:t>
            </a:r>
            <a:r>
              <a:rPr lang="en-US" dirty="0" err="1"/>
              <a:t>aandacht</a:t>
            </a:r>
            <a:r>
              <a:rPr lang="en-US" dirty="0"/>
              <a:t> aan de </a:t>
            </a:r>
            <a:r>
              <a:rPr lang="en-US" dirty="0" err="1"/>
              <a:t>thema’s</a:t>
            </a:r>
            <a:r>
              <a:rPr lang="en-US" dirty="0"/>
              <a:t> in de </a:t>
            </a:r>
            <a:r>
              <a:rPr lang="en-US" dirty="0" err="1"/>
              <a:t>gele</a:t>
            </a:r>
            <a:r>
              <a:rPr lang="en-US" dirty="0"/>
              <a:t> </a:t>
            </a:r>
            <a:r>
              <a:rPr lang="en-US" dirty="0" err="1"/>
              <a:t>bollen</a:t>
            </a:r>
            <a:r>
              <a:rPr lang="en-US" dirty="0"/>
              <a:t>. </a:t>
            </a:r>
          </a:p>
        </p:txBody>
      </p:sp>
      <p:sp>
        <p:nvSpPr>
          <p:cNvPr id="4" name="Tijdelijke aanduiding voor dianummer 3"/>
          <p:cNvSpPr>
            <a:spLocks noGrp="1"/>
          </p:cNvSpPr>
          <p:nvPr>
            <p:ph type="sldNum" sz="quarter" idx="5"/>
          </p:nvPr>
        </p:nvSpPr>
        <p:spPr/>
        <p:txBody>
          <a:bodyPr/>
          <a:lstStyle/>
          <a:p>
            <a:fld id="{40D6921F-2587-43C8-A4B2-106FC7A7EC93}" type="slidenum">
              <a:rPr lang="nl-NL" smtClean="0"/>
              <a:t>6</a:t>
            </a:fld>
            <a:endParaRPr lang="nl-NL"/>
          </a:p>
        </p:txBody>
      </p:sp>
    </p:spTree>
    <p:extLst>
      <p:ext uri="{BB962C8B-B14F-4D97-AF65-F5344CB8AC3E}">
        <p14:creationId xmlns:p14="http://schemas.microsoft.com/office/powerpoint/2010/main" val="257692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7</a:t>
            </a:fld>
            <a:endParaRPr lang="en-US"/>
          </a:p>
        </p:txBody>
      </p:sp>
    </p:spTree>
    <p:extLst>
      <p:ext uri="{BB962C8B-B14F-4D97-AF65-F5344CB8AC3E}">
        <p14:creationId xmlns:p14="http://schemas.microsoft.com/office/powerpoint/2010/main" val="155772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8</a:t>
            </a:fld>
            <a:endParaRPr lang="en-US"/>
          </a:p>
        </p:txBody>
      </p:sp>
    </p:spTree>
    <p:extLst>
      <p:ext uri="{BB962C8B-B14F-4D97-AF65-F5344CB8AC3E}">
        <p14:creationId xmlns:p14="http://schemas.microsoft.com/office/powerpoint/2010/main" val="27111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9</a:t>
            </a:fld>
            <a:endParaRPr lang="en-US"/>
          </a:p>
        </p:txBody>
      </p:sp>
    </p:spTree>
    <p:extLst>
      <p:ext uri="{BB962C8B-B14F-4D97-AF65-F5344CB8AC3E}">
        <p14:creationId xmlns:p14="http://schemas.microsoft.com/office/powerpoint/2010/main" val="15703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212F6-320C-4391-B202-D605EABD1D7A}" type="slidenum">
              <a:rPr lang="en-US" smtClean="0"/>
              <a:t>10</a:t>
            </a:fld>
            <a:endParaRPr lang="en-US"/>
          </a:p>
        </p:txBody>
      </p:sp>
    </p:spTree>
    <p:extLst>
      <p:ext uri="{BB962C8B-B14F-4D97-AF65-F5344CB8AC3E}">
        <p14:creationId xmlns:p14="http://schemas.microsoft.com/office/powerpoint/2010/main" val="30136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6649A-99CF-4B8C-B039-CDC21E4AB2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FE3438C-4399-4C85-824F-B9EDFCE7E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F8E8D70-7C66-468C-8A29-08E2EB84A645}"/>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5E1D7017-38A0-4C6C-9D04-BAAC39E037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D1524B-EA9E-4991-A933-6C44C141D1E2}"/>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127476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104159-08EF-4305-A4CD-36FCD565F8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15D8AF3-79AE-41BC-8E90-9B25FDB908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7F3204-7B11-47B9-A1A0-BC1FBF25F7F6}"/>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213B3A2B-6B54-464F-B38E-91EC0378CE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F93815-816F-433E-8AC0-4D9C0119D232}"/>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390255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31D4C1-9AF2-4F2E-B9E2-25D0B91CB9C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6AB0502-2733-478B-B7D7-2E5F75B0CAC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130A36-16F2-45C2-ABBA-694D9D880735}"/>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1031477D-A330-4447-8AF6-64F641A2E4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9B2085-9282-4DF4-9CF2-0E8A676F2B42}"/>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285113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24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514337" rtl="0" eaLnBrk="1" latinLnBrk="0" hangingPunct="1">
              <a:lnSpc>
                <a:spcPct val="90000"/>
              </a:lnSpc>
              <a:spcBef>
                <a:spcPts val="563"/>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838200" y="2438397"/>
            <a:ext cx="4800600" cy="3738566"/>
          </a:xfrm>
        </p:spPr>
        <p:txBody>
          <a:bodyPr>
            <a:normAutofit/>
          </a:bodyPr>
          <a:lstStyle>
            <a:lvl1pPr marL="0" indent="0">
              <a:buNone/>
              <a:defRPr sz="1200">
                <a:latin typeface="Arial" panose="020B0604020202020204" pitchFamily="34" charset="0"/>
                <a:cs typeface="Arial" panose="020B0604020202020204" pitchFamily="34" charset="0"/>
              </a:defRPr>
            </a:lvl1pPr>
          </a:lstStyle>
          <a:p>
            <a:pPr lvl="0"/>
            <a:r>
              <a:rPr lang="nl-NL" sz="1275" dirty="0"/>
              <a:t>Voorbeeldtekst</a:t>
            </a:r>
            <a:endParaRPr lang="en-GB" dirty="0"/>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6553200" y="2438395"/>
            <a:ext cx="4800600" cy="3738568"/>
          </a:xfrm>
        </p:spPr>
        <p:txBody>
          <a:bodyPr>
            <a:normAutofit/>
          </a:bodyPr>
          <a:lstStyle>
            <a:lvl1pPr marL="0" indent="0">
              <a:buNone/>
              <a:defRPr sz="1200">
                <a:latin typeface="Arial" panose="020B0604020202020204" pitchFamily="34" charset="0"/>
                <a:cs typeface="Arial" panose="020B0604020202020204" pitchFamily="34" charset="0"/>
              </a:defRPr>
            </a:lvl1pPr>
          </a:lstStyle>
          <a:p>
            <a:pPr lvl="0"/>
            <a:r>
              <a:rPr lang="nl-NL" sz="1275" dirty="0"/>
              <a:t>Voorbeeldtekst</a:t>
            </a:r>
            <a:endParaRPr lang="en-GB" dirty="0"/>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6553200" y="1778434"/>
            <a:ext cx="4800600" cy="572219"/>
          </a:xfrm>
        </p:spPr>
        <p:txBody>
          <a:bodyPr anchor="ctr">
            <a:normAutofit/>
          </a:bodyPr>
          <a:lstStyle>
            <a:lvl1pPr marL="0" indent="0">
              <a:buNone/>
              <a:defRPr sz="1200" b="1"/>
            </a:lvl1pPr>
          </a:lstStyle>
          <a:p>
            <a:pPr lvl="0"/>
            <a:r>
              <a:rPr lang="nl-NL" dirty="0"/>
              <a:t>Klik om een tekst toe te voegen</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838200" y="1778434"/>
            <a:ext cx="4800600" cy="572219"/>
          </a:xfrm>
        </p:spPr>
        <p:txBody>
          <a:bodyPr anchor="ctr">
            <a:normAutofit/>
          </a:bodyPr>
          <a:lstStyle>
            <a:lvl1pPr marL="0" indent="0">
              <a:buNone/>
              <a:defRPr sz="1200" b="1"/>
            </a:lvl1pPr>
          </a:lstStyle>
          <a:p>
            <a:pPr lvl="0"/>
            <a:r>
              <a:rPr lang="nl-NL" dirty="0"/>
              <a:t>Klik om een tekst toe te voegen</a:t>
            </a:r>
            <a:endParaRPr lang="en-GB" dirty="0"/>
          </a:p>
        </p:txBody>
      </p:sp>
    </p:spTree>
    <p:extLst>
      <p:ext uri="{BB962C8B-B14F-4D97-AF65-F5344CB8AC3E}">
        <p14:creationId xmlns:p14="http://schemas.microsoft.com/office/powerpoint/2010/main" val="315578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65436-D2E8-4AE1-AD82-E6F1D72E4F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D81DD58-8CDE-43DC-8C90-0196A95D27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21276E-CE15-4710-AD4E-78D253F10592}"/>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20A57548-4EAD-4F95-9665-1720A974AA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02F345-7B88-4584-B1FA-B68E29E7BE87}"/>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82554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3A8FF-9233-4EA6-AC65-E9ECC3A529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165E67-D9DC-4909-9B8B-61687BE248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ABEEFD8-AA40-4C34-B185-C69A34AC88CF}"/>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56156DC3-57F2-442A-929B-FF23EA6AC4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53E0F4-19FC-41F5-ACD5-05CE8E330666}"/>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219600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D3593-9D5F-4BD1-A8EC-A116B6F40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44320A-A591-4E2E-89AA-3E64468CD5E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B2C1065-7623-4321-9E92-65C62CBC733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2D22980-3110-4518-B61D-58748C9F8858}"/>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6" name="Tijdelijke aanduiding voor voettekst 5">
            <a:extLst>
              <a:ext uri="{FF2B5EF4-FFF2-40B4-BE49-F238E27FC236}">
                <a16:creationId xmlns:a16="http://schemas.microsoft.com/office/drawing/2014/main" id="{3C537167-9BD2-4B69-A75E-99FA399215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3AE06D-1B02-4AE9-96D8-B246D65B169C}"/>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23142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CAB4-6E1A-44FF-8A3E-848473B130D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28B30A9-7723-4A7B-A5AE-B76742353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6661172-BC9B-451B-A749-3C4DD1DB9F7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9B467BB-3C6A-4813-831D-624C96D47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0F7962-2B18-4417-96F2-8104275820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D7B2165-7716-46C9-B615-E16BB8A7DFE4}"/>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8" name="Tijdelijke aanduiding voor voettekst 7">
            <a:extLst>
              <a:ext uri="{FF2B5EF4-FFF2-40B4-BE49-F238E27FC236}">
                <a16:creationId xmlns:a16="http://schemas.microsoft.com/office/drawing/2014/main" id="{DF3BDAB3-3C91-4D18-8F03-F8C392D45A5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1EE2981-DE4E-4930-85FE-697361ABAB04}"/>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93072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0BEA1-9663-4EC8-BA12-EAF378C02EC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E8C83C-A95F-47F9-986C-992D90595AD3}"/>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4" name="Tijdelijke aanduiding voor voettekst 3">
            <a:extLst>
              <a:ext uri="{FF2B5EF4-FFF2-40B4-BE49-F238E27FC236}">
                <a16:creationId xmlns:a16="http://schemas.microsoft.com/office/drawing/2014/main" id="{5F91E29E-599B-4996-BC02-B818FC68FD5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053CB86-F1D7-464A-8080-DF0F7437A057}"/>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135713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DCADD7-8F31-4B13-95BB-50AF15B16045}"/>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3" name="Tijdelijke aanduiding voor voettekst 2">
            <a:extLst>
              <a:ext uri="{FF2B5EF4-FFF2-40B4-BE49-F238E27FC236}">
                <a16:creationId xmlns:a16="http://schemas.microsoft.com/office/drawing/2014/main" id="{A3C836D6-0A6A-4899-A3BB-FFDDABF1D7A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6419904-C15A-449B-BC6C-EC04660FD77A}"/>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42340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A7E55-1C09-4ADE-8F41-9B08C2DE33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ABA38DF-874B-4D26-AD2F-3CFB79637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9F7146F-3EBA-4769-9BA6-B6028C035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20F1DA-85CD-4787-B679-BAE90CFDF7F1}"/>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6" name="Tijdelijke aanduiding voor voettekst 5">
            <a:extLst>
              <a:ext uri="{FF2B5EF4-FFF2-40B4-BE49-F238E27FC236}">
                <a16:creationId xmlns:a16="http://schemas.microsoft.com/office/drawing/2014/main" id="{7D777525-F099-4DDC-8509-C87ADB7645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4AA6DC-75BE-44E2-BC21-CD39EEA55B3B}"/>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185127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3605A-2C53-43CA-910D-72862D97D0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48B6222-9685-46E5-8206-73507271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179EB63-3468-4FE1-9F92-EDB388DB3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472D2D-8616-4C7A-9D6B-7F7EDEE2C042}"/>
              </a:ext>
            </a:extLst>
          </p:cNvPr>
          <p:cNvSpPr>
            <a:spLocks noGrp="1"/>
          </p:cNvSpPr>
          <p:nvPr>
            <p:ph type="dt" sz="half" idx="10"/>
          </p:nvPr>
        </p:nvSpPr>
        <p:spPr/>
        <p:txBody>
          <a:bodyPr/>
          <a:lstStyle/>
          <a:p>
            <a:fld id="{3F19BEAB-8E9C-4F02-BE4E-BCDE841DE362}" type="datetimeFigureOut">
              <a:rPr lang="nl-NL" smtClean="0"/>
              <a:t>14-11-2023</a:t>
            </a:fld>
            <a:endParaRPr lang="nl-NL"/>
          </a:p>
        </p:txBody>
      </p:sp>
      <p:sp>
        <p:nvSpPr>
          <p:cNvPr id="6" name="Tijdelijke aanduiding voor voettekst 5">
            <a:extLst>
              <a:ext uri="{FF2B5EF4-FFF2-40B4-BE49-F238E27FC236}">
                <a16:creationId xmlns:a16="http://schemas.microsoft.com/office/drawing/2014/main" id="{F1740FA8-845A-4F89-89E7-3B7E3DA45C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9EEA2A-66BD-4C3E-A133-938DF325A013}"/>
              </a:ext>
            </a:extLst>
          </p:cNvPr>
          <p:cNvSpPr>
            <a:spLocks noGrp="1"/>
          </p:cNvSpPr>
          <p:nvPr>
            <p:ph type="sldNum" sz="quarter" idx="12"/>
          </p:nvPr>
        </p:nvSpPr>
        <p:spPr/>
        <p:txBody>
          <a:bodyPr/>
          <a:lstStyle/>
          <a:p>
            <a:fld id="{A5EBE3FE-F6B6-4540-A466-45535604FC9C}" type="slidenum">
              <a:rPr lang="nl-NL" smtClean="0"/>
              <a:t>‹nr.›</a:t>
            </a:fld>
            <a:endParaRPr lang="nl-NL"/>
          </a:p>
        </p:txBody>
      </p:sp>
    </p:spTree>
    <p:extLst>
      <p:ext uri="{BB962C8B-B14F-4D97-AF65-F5344CB8AC3E}">
        <p14:creationId xmlns:p14="http://schemas.microsoft.com/office/powerpoint/2010/main" val="134043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E61C27-55AB-4774-BFCE-DB6D068F2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D171DA6-15F5-4969-B4CD-D690DB782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E628C-85E2-4E8C-B298-2EF4C985C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9BEAB-8E9C-4F02-BE4E-BCDE841DE362}" type="datetimeFigureOut">
              <a:rPr lang="nl-NL" smtClean="0"/>
              <a:t>14-11-2023</a:t>
            </a:fld>
            <a:endParaRPr lang="nl-NL"/>
          </a:p>
        </p:txBody>
      </p:sp>
      <p:sp>
        <p:nvSpPr>
          <p:cNvPr id="5" name="Tijdelijke aanduiding voor voettekst 4">
            <a:extLst>
              <a:ext uri="{FF2B5EF4-FFF2-40B4-BE49-F238E27FC236}">
                <a16:creationId xmlns:a16="http://schemas.microsoft.com/office/drawing/2014/main" id="{06ED4FC5-6849-4A71-80F4-6E19B4113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B681675-F0BE-4779-A41E-D33D639AA6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BE3FE-F6B6-4540-A466-45535604FC9C}" type="slidenum">
              <a:rPr lang="nl-NL" smtClean="0"/>
              <a:t>‹nr.›</a:t>
            </a:fld>
            <a:endParaRPr lang="nl-NL"/>
          </a:p>
        </p:txBody>
      </p:sp>
    </p:spTree>
    <p:extLst>
      <p:ext uri="{BB962C8B-B14F-4D97-AF65-F5344CB8AC3E}">
        <p14:creationId xmlns:p14="http://schemas.microsoft.com/office/powerpoint/2010/main" val="414728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Tijdelijke aanduiding voor inhoud 15" descr="Afbeelding met tekst, transport, bestelwagen, blauw&#10;&#10;Automatisch gegenereerde beschrijving">
            <a:extLst>
              <a:ext uri="{FF2B5EF4-FFF2-40B4-BE49-F238E27FC236}">
                <a16:creationId xmlns:a16="http://schemas.microsoft.com/office/drawing/2014/main" id="{85F6ACD4-AC20-0AEA-98A6-8413DECF90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650" y="2384425"/>
            <a:ext cx="3616325" cy="3616325"/>
          </a:xfrm>
        </p:spPr>
      </p:pic>
      <p:pic>
        <p:nvPicPr>
          <p:cNvPr id="11" name="Tijdelijke aanduiding voor inhoud 10" descr="Afbeelding met whiteboard&#10;&#10;Automatisch gegenereerde beschrijving">
            <a:extLst>
              <a:ext uri="{FF2B5EF4-FFF2-40B4-BE49-F238E27FC236}">
                <a16:creationId xmlns:a16="http://schemas.microsoft.com/office/drawing/2014/main" id="{A2A3210A-C794-DF76-17E3-709B1564BEC5}"/>
              </a:ext>
            </a:extLst>
          </p:cNvPr>
          <p:cNvPicPr>
            <a:picLocks noGrp="1" noChangeAspect="1"/>
          </p:cNvPicPr>
          <p:nvPr>
            <p:ph idx="14"/>
          </p:nvPr>
        </p:nvPicPr>
        <p:blipFill>
          <a:blip r:embed="rId4" cstate="print">
            <a:extLst>
              <a:ext uri="{28A0092B-C50C-407E-A947-70E740481C1C}">
                <a14:useLocalDpi xmlns:a14="http://schemas.microsoft.com/office/drawing/2010/main" val="0"/>
              </a:ext>
            </a:extLst>
          </a:blip>
          <a:stretch>
            <a:fillRect/>
          </a:stretch>
        </p:blipFill>
        <p:spPr>
          <a:xfrm>
            <a:off x="4695825" y="2384425"/>
            <a:ext cx="6486525" cy="3616325"/>
          </a:xfrm>
        </p:spPr>
      </p:pic>
      <p:sp>
        <p:nvSpPr>
          <p:cNvPr id="7" name="Titel 6">
            <a:extLst>
              <a:ext uri="{FF2B5EF4-FFF2-40B4-BE49-F238E27FC236}">
                <a16:creationId xmlns:a16="http://schemas.microsoft.com/office/drawing/2014/main" id="{7D9E534B-EAA4-4362-85CA-005CE859199D}"/>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kern="1200">
                <a:solidFill>
                  <a:schemeClr val="tx1"/>
                </a:solidFill>
                <a:latin typeface="+mj-lt"/>
                <a:ea typeface="+mj-ea"/>
                <a:cs typeface="+mj-cs"/>
              </a:rPr>
              <a:t>Master Management en Innovatie in maatschappelijke organisaties</a:t>
            </a:r>
          </a:p>
        </p:txBody>
      </p:sp>
    </p:spTree>
    <p:extLst>
      <p:ext uri="{BB962C8B-B14F-4D97-AF65-F5344CB8AC3E}">
        <p14:creationId xmlns:p14="http://schemas.microsoft.com/office/powerpoint/2010/main" val="2764416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13" name="Rectangle 164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68113"/>
            <a:ext cx="4631033" cy="1383109"/>
          </a:xfrm>
        </p:spPr>
        <p:txBody>
          <a:bodyPr anchor="b">
            <a:normAutofit/>
          </a:bodyPr>
          <a:lstStyle/>
          <a:p>
            <a:r>
              <a:rPr lang="en-US" sz="3800" dirty="0" err="1">
                <a:solidFill>
                  <a:schemeClr val="bg1"/>
                </a:solidFill>
              </a:rPr>
              <a:t>Conferenties</a:t>
            </a:r>
            <a:r>
              <a:rPr lang="en-US" sz="3800" dirty="0">
                <a:solidFill>
                  <a:schemeClr val="bg1"/>
                </a:solidFill>
              </a:rPr>
              <a:t> &amp; </a:t>
            </a:r>
            <a:r>
              <a:rPr lang="en-US" sz="3800" dirty="0" err="1">
                <a:solidFill>
                  <a:schemeClr val="bg1"/>
                </a:solidFill>
              </a:rPr>
              <a:t>kosten</a:t>
            </a:r>
            <a:r>
              <a:rPr lang="en-US" sz="3800" dirty="0">
                <a:solidFill>
                  <a:schemeClr val="bg1"/>
                </a:solidFill>
              </a:rPr>
              <a:t> </a:t>
            </a:r>
          </a:p>
        </p:txBody>
      </p:sp>
      <p:cxnSp>
        <p:nvCxnSpPr>
          <p:cNvPr id="16415" name="Straight Connector 16414">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2120204"/>
            <a:ext cx="4631033" cy="2577009"/>
          </a:xfrm>
        </p:spPr>
        <p:txBody>
          <a:bodyPr>
            <a:noAutofit/>
          </a:bodyPr>
          <a:lstStyle/>
          <a:p>
            <a:pPr lvl="1"/>
            <a:r>
              <a:rPr lang="nl-NL" sz="2000" dirty="0">
                <a:solidFill>
                  <a:schemeClr val="bg1"/>
                </a:solidFill>
                <a:latin typeface="Avenir Next Condensed"/>
              </a:rPr>
              <a:t>Modulaire opbouw</a:t>
            </a:r>
          </a:p>
          <a:p>
            <a:pPr lvl="1"/>
            <a:r>
              <a:rPr lang="nl-NL" sz="2000" dirty="0">
                <a:solidFill>
                  <a:schemeClr val="bg1"/>
                </a:solidFill>
                <a:latin typeface="Avenir Next Condensed"/>
              </a:rPr>
              <a:t>Studielast 67,5 EC – 26 maanden leeravontuur (= gemiddeld 15 uur per week studieplezier )</a:t>
            </a:r>
          </a:p>
          <a:p>
            <a:pPr lvl="1"/>
            <a:r>
              <a:rPr lang="nl-NL" sz="2000" dirty="0">
                <a:solidFill>
                  <a:schemeClr val="bg1"/>
                </a:solidFill>
                <a:latin typeface="Avenir Next Condensed"/>
              </a:rPr>
              <a:t>Locatie Rotterdam – lesdag donderdag, 1 x per week</a:t>
            </a:r>
          </a:p>
          <a:p>
            <a:pPr lvl="1"/>
            <a:r>
              <a:rPr lang="nl-NL" sz="2000" dirty="0">
                <a:solidFill>
                  <a:schemeClr val="bg1"/>
                </a:solidFill>
                <a:latin typeface="Avenir Next Condensed"/>
              </a:rPr>
              <a:t>Locatie Nijmegen – lesdag wo do vrij, 1 x per maand</a:t>
            </a:r>
          </a:p>
          <a:p>
            <a:pPr lvl="1"/>
            <a:r>
              <a:rPr lang="nl-NL" sz="2000" dirty="0">
                <a:solidFill>
                  <a:schemeClr val="bg1"/>
                </a:solidFill>
                <a:latin typeface="Avenir Next Condensed"/>
              </a:rPr>
              <a:t>Je kunt ook modules volgen op beide locaties</a:t>
            </a:r>
          </a:p>
          <a:p>
            <a:pPr lvl="1"/>
            <a:r>
              <a:rPr lang="en-US" sz="2000" dirty="0" err="1">
                <a:solidFill>
                  <a:schemeClr val="bg1"/>
                </a:solidFill>
                <a:latin typeface="Avenir Next Condensed"/>
              </a:rPr>
              <a:t>Niet</a:t>
            </a:r>
            <a:r>
              <a:rPr lang="en-US" sz="2000" dirty="0">
                <a:solidFill>
                  <a:schemeClr val="bg1"/>
                </a:solidFill>
                <a:latin typeface="Avenir Next Condensed"/>
              </a:rPr>
              <a:t> </a:t>
            </a:r>
            <a:r>
              <a:rPr lang="en-US" sz="2000" dirty="0" err="1">
                <a:solidFill>
                  <a:schemeClr val="bg1"/>
                </a:solidFill>
                <a:latin typeface="Avenir Next Condensed"/>
              </a:rPr>
              <a:t>bekostigd</a:t>
            </a:r>
            <a:r>
              <a:rPr lang="en-US" sz="2000" dirty="0">
                <a:solidFill>
                  <a:schemeClr val="bg1"/>
                </a:solidFill>
                <a:latin typeface="Avenir Next Condensed"/>
              </a:rPr>
              <a:t> - </a:t>
            </a:r>
            <a:r>
              <a:rPr lang="nl-NL" sz="2000" dirty="0">
                <a:solidFill>
                  <a:schemeClr val="bg1"/>
                </a:solidFill>
                <a:latin typeface="Avenir Next Condensed"/>
              </a:rPr>
              <a:t>Prijs per jaar (‘23): </a:t>
            </a:r>
          </a:p>
          <a:p>
            <a:pPr marL="457200" lvl="1" indent="0">
              <a:buNone/>
            </a:pPr>
            <a:r>
              <a:rPr lang="nl-NL" sz="2000" dirty="0">
                <a:solidFill>
                  <a:schemeClr val="bg1"/>
                </a:solidFill>
                <a:latin typeface="Avenir Next Condensed"/>
              </a:rPr>
              <a:t>Jaar 1: 12 </a:t>
            </a:r>
            <a:r>
              <a:rPr lang="nl-NL" sz="2000" dirty="0" err="1">
                <a:solidFill>
                  <a:schemeClr val="bg1"/>
                </a:solidFill>
                <a:latin typeface="Avenir Next Condensed"/>
              </a:rPr>
              <a:t>mnd</a:t>
            </a:r>
            <a:r>
              <a:rPr lang="nl-NL" sz="2000" dirty="0">
                <a:solidFill>
                  <a:schemeClr val="bg1"/>
                </a:solidFill>
                <a:latin typeface="Avenir Next Condensed"/>
              </a:rPr>
              <a:t>, 32,5 EC: € 11.950 </a:t>
            </a:r>
          </a:p>
          <a:p>
            <a:pPr marL="457200" lvl="1" indent="0">
              <a:buNone/>
            </a:pPr>
            <a:r>
              <a:rPr lang="nl-NL" sz="2000" dirty="0">
                <a:solidFill>
                  <a:schemeClr val="bg1"/>
                </a:solidFill>
                <a:latin typeface="Avenir Next Condensed"/>
              </a:rPr>
              <a:t>Jaar 2  14 </a:t>
            </a:r>
            <a:r>
              <a:rPr lang="nl-NL" sz="2000" dirty="0" err="1">
                <a:solidFill>
                  <a:schemeClr val="bg1"/>
                </a:solidFill>
                <a:latin typeface="Avenir Next Condensed"/>
              </a:rPr>
              <a:t>mnd</a:t>
            </a:r>
            <a:r>
              <a:rPr lang="nl-NL" sz="2000" dirty="0">
                <a:solidFill>
                  <a:schemeClr val="bg1"/>
                </a:solidFill>
                <a:latin typeface="Avenir Next Condensed"/>
              </a:rPr>
              <a:t>, 35 EC: € 13.950</a:t>
            </a:r>
          </a:p>
          <a:p>
            <a:pPr marL="457200" lvl="1" indent="0">
              <a:buNone/>
            </a:pPr>
            <a:br>
              <a:rPr lang="nl-NL" sz="2000" dirty="0">
                <a:solidFill>
                  <a:schemeClr val="bg1"/>
                </a:solidFill>
                <a:latin typeface="Avenir Next Condensed"/>
              </a:rPr>
            </a:br>
            <a:endParaRPr lang="en-US" sz="2000" dirty="0">
              <a:solidFill>
                <a:schemeClr val="bg1"/>
              </a:solidFill>
              <a:latin typeface="Avenir Next Condensed"/>
            </a:endParaRPr>
          </a:p>
        </p:txBody>
      </p:sp>
      <p:pic>
        <p:nvPicPr>
          <p:cNvPr id="10" name="Afbeelding 9" descr="Afbeelding met tekst, boek&#10;&#10;Automatisch gegenereerde beschrijving">
            <a:extLst>
              <a:ext uri="{FF2B5EF4-FFF2-40B4-BE49-F238E27FC236}">
                <a16:creationId xmlns:a16="http://schemas.microsoft.com/office/drawing/2014/main" id="{EC55FCD7-EE41-4848-B725-A17D7F4A5D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7" r="1" b="1"/>
          <a:stretch/>
        </p:blipFill>
        <p:spPr>
          <a:xfrm>
            <a:off x="6515727" y="1159668"/>
            <a:ext cx="5676273" cy="5698332"/>
          </a:xfrm>
          <a:prstGeom prst="rect">
            <a:avLst/>
          </a:prstGeom>
        </p:spPr>
      </p:pic>
      <p:grpSp>
        <p:nvGrpSpPr>
          <p:cNvPr id="16417" name="Group 16416">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16418" name="Straight Connector 16417">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419" name="Straight Connector 16418">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058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46">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217919" y="669925"/>
            <a:ext cx="4635609" cy="1325563"/>
          </a:xfrm>
        </p:spPr>
        <p:txBody>
          <a:bodyPr vert="horz" lIns="91440" tIns="45720" rIns="91440" bIns="45720" rtlCol="0" anchor="b">
            <a:normAutofit/>
          </a:bodyPr>
          <a:lstStyle/>
          <a:p>
            <a:r>
              <a:rPr lang="en-US" sz="3800" dirty="0" err="1">
                <a:solidFill>
                  <a:schemeClr val="bg1"/>
                </a:solidFill>
                <a:latin typeface="+mj-lt"/>
                <a:ea typeface="+mj-ea"/>
                <a:cs typeface="+mj-cs"/>
              </a:rPr>
              <a:t>Locaties</a:t>
            </a:r>
            <a:r>
              <a:rPr lang="en-US" sz="3800" dirty="0">
                <a:solidFill>
                  <a:schemeClr val="bg1"/>
                </a:solidFill>
                <a:latin typeface="+mj-lt"/>
                <a:ea typeface="+mj-ea"/>
                <a:cs typeface="+mj-cs"/>
              </a:rPr>
              <a:t> </a:t>
            </a:r>
            <a:br>
              <a:rPr lang="en-US" sz="3800" dirty="0">
                <a:solidFill>
                  <a:schemeClr val="bg1"/>
                </a:solidFill>
                <a:latin typeface="+mj-lt"/>
                <a:ea typeface="+mj-ea"/>
                <a:cs typeface="+mj-cs"/>
              </a:rPr>
            </a:br>
            <a:endParaRPr lang="en-US" sz="3800" dirty="0">
              <a:solidFill>
                <a:schemeClr val="bg1"/>
              </a:solidFill>
              <a:latin typeface="+mj-lt"/>
              <a:ea typeface="+mj-ea"/>
              <a:cs typeface="+mj-cs"/>
            </a:endParaRPr>
          </a:p>
        </p:txBody>
      </p:sp>
      <p:pic>
        <p:nvPicPr>
          <p:cNvPr id="4" name="Afbeelding 3" descr="Afbeelding met tekst, buiten, huis, verblijf&#10;&#10;Automatisch gegenereerde beschrijving">
            <a:extLst>
              <a:ext uri="{FF2B5EF4-FFF2-40B4-BE49-F238E27FC236}">
                <a16:creationId xmlns:a16="http://schemas.microsoft.com/office/drawing/2014/main" id="{53CAC4D4-9C36-B398-EDC8-97A7B025A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753102" cy="3027948"/>
          </a:xfrm>
          <a:prstGeom prst="rect">
            <a:avLst/>
          </a:prstGeom>
        </p:spPr>
      </p:pic>
      <p:cxnSp>
        <p:nvCxnSpPr>
          <p:cNvPr id="82" name="Straight Connector 4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buiten, stad, weg&#10;&#10;Automatisch gegenereerde beschrijving">
            <a:extLst>
              <a:ext uri="{FF2B5EF4-FFF2-40B4-BE49-F238E27FC236}">
                <a16:creationId xmlns:a16="http://schemas.microsoft.com/office/drawing/2014/main" id="{4ACC0486-E96E-81AD-3943-DA6FE175D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36262"/>
            <a:ext cx="5753102" cy="3221737"/>
          </a:xfrm>
          <a:prstGeom prst="rect">
            <a:avLst/>
          </a:prstGeom>
        </p:spPr>
      </p:pic>
      <p:cxnSp>
        <p:nvCxnSpPr>
          <p:cNvPr id="83" name="Straight Connector 50">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jdelijke aanduiding voor tekst 17">
            <a:extLst>
              <a:ext uri="{FF2B5EF4-FFF2-40B4-BE49-F238E27FC236}">
                <a16:creationId xmlns:a16="http://schemas.microsoft.com/office/drawing/2014/main" id="{476728EF-D042-0456-6EC7-4056659F8DB2}"/>
              </a:ext>
            </a:extLst>
          </p:cNvPr>
          <p:cNvSpPr>
            <a:spLocks noGrp="1"/>
          </p:cNvSpPr>
          <p:nvPr>
            <p:ph type="body" sz="quarter" idx="16"/>
          </p:nvPr>
        </p:nvSpPr>
        <p:spPr>
          <a:xfrm>
            <a:off x="6136017" y="1513974"/>
            <a:ext cx="5981699" cy="3698867"/>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HAN: </a:t>
            </a:r>
            <a:r>
              <a:rPr lang="en-US" sz="2000" dirty="0" err="1">
                <a:solidFill>
                  <a:schemeClr val="bg1"/>
                </a:solidFill>
              </a:rPr>
              <a:t>Groenewoudseweg</a:t>
            </a:r>
            <a:r>
              <a:rPr lang="en-US" sz="2000" dirty="0">
                <a:solidFill>
                  <a:schemeClr val="bg1"/>
                </a:solidFill>
              </a:rPr>
              <a:t> 1 Nijmegen</a:t>
            </a:r>
          </a:p>
          <a:p>
            <a:pPr indent="-228600">
              <a:buFont typeface="Arial" panose="020B0604020202020204" pitchFamily="34" charset="0"/>
              <a:buChar char="•"/>
            </a:pPr>
            <a:r>
              <a:rPr lang="en-US" sz="2000" dirty="0" err="1">
                <a:solidFill>
                  <a:schemeClr val="bg1"/>
                </a:solidFill>
              </a:rPr>
              <a:t>Hogeschool</a:t>
            </a:r>
            <a:r>
              <a:rPr lang="en-US" sz="2000" dirty="0">
                <a:solidFill>
                  <a:schemeClr val="bg1"/>
                </a:solidFill>
              </a:rPr>
              <a:t> Rotterdam: </a:t>
            </a:r>
            <a:r>
              <a:rPr lang="en-US" sz="2000" dirty="0" err="1">
                <a:solidFill>
                  <a:schemeClr val="bg1"/>
                </a:solidFill>
              </a:rPr>
              <a:t>Museumpark</a:t>
            </a:r>
            <a:r>
              <a:rPr lang="en-US" sz="2000" dirty="0">
                <a:solidFill>
                  <a:schemeClr val="bg1"/>
                </a:solidFill>
              </a:rPr>
              <a:t> 40 </a:t>
            </a:r>
            <a:r>
              <a:rPr lang="en-US" sz="2000" dirty="0" err="1">
                <a:solidFill>
                  <a:schemeClr val="bg1"/>
                </a:solidFill>
              </a:rPr>
              <a:t>Hoogbouw</a:t>
            </a:r>
            <a:endParaRPr lang="en-US" sz="2000" dirty="0">
              <a:solidFill>
                <a:schemeClr val="bg1"/>
              </a:solidFill>
            </a:endParaRPr>
          </a:p>
        </p:txBody>
      </p:sp>
    </p:spTree>
    <p:extLst>
      <p:ext uri="{BB962C8B-B14F-4D97-AF65-F5344CB8AC3E}">
        <p14:creationId xmlns:p14="http://schemas.microsoft.com/office/powerpoint/2010/main" val="1785974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1AD8C2BD-BD4E-4D66-B43D-C839BB5CAB7A}"/>
              </a:ext>
            </a:extLst>
          </p:cNvPr>
          <p:cNvSpPr>
            <a:spLocks noGrp="1"/>
          </p:cNvSpPr>
          <p:nvPr>
            <p:ph type="title"/>
          </p:nvPr>
        </p:nvSpPr>
        <p:spPr>
          <a:xfrm>
            <a:off x="4603468" y="4741948"/>
            <a:ext cx="6829520" cy="862031"/>
          </a:xfrm>
        </p:spPr>
        <p:txBody>
          <a:bodyPr vert="horz" lIns="91440" tIns="45720" rIns="91440" bIns="45720" rtlCol="0" anchor="b">
            <a:normAutofit/>
          </a:bodyPr>
          <a:lstStyle/>
          <a:p>
            <a:pPr marL="285750" indent="-285750"/>
            <a:br>
              <a:rPr lang="en-US" sz="1000" kern="1200" dirty="0">
                <a:solidFill>
                  <a:srgbClr val="FFFFFF"/>
                </a:solidFill>
                <a:effectLst/>
                <a:latin typeface="+mj-lt"/>
                <a:ea typeface="+mj-ea"/>
                <a:cs typeface="+mj-cs"/>
              </a:rPr>
            </a:br>
            <a:br>
              <a:rPr lang="en-US" sz="1000" kern="1200" dirty="0">
                <a:solidFill>
                  <a:srgbClr val="FFFFFF"/>
                </a:solidFill>
                <a:effectLst/>
                <a:latin typeface="+mj-lt"/>
                <a:ea typeface="+mj-ea"/>
                <a:cs typeface="+mj-cs"/>
              </a:rPr>
            </a:br>
            <a:br>
              <a:rPr lang="en-US" sz="1000" kern="1200" dirty="0">
                <a:solidFill>
                  <a:srgbClr val="FFFFFF"/>
                </a:solidFill>
                <a:effectLst/>
                <a:latin typeface="+mj-lt"/>
                <a:ea typeface="+mj-ea"/>
                <a:cs typeface="+mj-cs"/>
              </a:rPr>
            </a:br>
            <a:br>
              <a:rPr lang="en-US" sz="1000" kern="1200" dirty="0">
                <a:solidFill>
                  <a:srgbClr val="FFFFFF"/>
                </a:solidFill>
                <a:effectLst/>
                <a:latin typeface="+mj-lt"/>
                <a:ea typeface="+mj-ea"/>
                <a:cs typeface="+mj-cs"/>
              </a:rPr>
            </a:br>
            <a:endParaRPr lang="en-US" sz="1000" kern="1200" dirty="0">
              <a:solidFill>
                <a:srgbClr val="FFFFFF"/>
              </a:solidFill>
              <a:latin typeface="+mj-lt"/>
              <a:ea typeface="+mj-ea"/>
              <a:cs typeface="+mj-cs"/>
            </a:endParaRPr>
          </a:p>
        </p:txBody>
      </p:sp>
      <p:sp>
        <p:nvSpPr>
          <p:cNvPr id="17" name="Tijdelijke aanduiding voor inhoud 16">
            <a:extLst>
              <a:ext uri="{FF2B5EF4-FFF2-40B4-BE49-F238E27FC236}">
                <a16:creationId xmlns:a16="http://schemas.microsoft.com/office/drawing/2014/main" id="{93D7F9B2-5285-CA31-9FE3-8A8801970C1D}"/>
              </a:ext>
            </a:extLst>
          </p:cNvPr>
          <p:cNvSpPr>
            <a:spLocks noGrp="1"/>
          </p:cNvSpPr>
          <p:nvPr>
            <p:ph idx="1"/>
          </p:nvPr>
        </p:nvSpPr>
        <p:spPr>
          <a:xfrm>
            <a:off x="4603468" y="5839017"/>
            <a:ext cx="6829520" cy="403749"/>
          </a:xfrm>
        </p:spPr>
        <p:txBody>
          <a:bodyPr vert="horz" lIns="91440" tIns="45720" rIns="91440" bIns="45720" rtlCol="0">
            <a:normAutofit/>
          </a:bodyPr>
          <a:lstStyle/>
          <a:p>
            <a:pPr marL="0" indent="0">
              <a:buNone/>
            </a:pPr>
            <a:r>
              <a:rPr lang="en-US" sz="1800" kern="1200" dirty="0">
                <a:solidFill>
                  <a:srgbClr val="E7E6E6"/>
                </a:solidFill>
                <a:latin typeface="+mn-lt"/>
                <a:ea typeface="+mn-ea"/>
                <a:cs typeface="+mn-cs"/>
              </a:rPr>
              <a:t>MMI in ROTTERDAM &amp; NIJMEGEN</a:t>
            </a:r>
          </a:p>
        </p:txBody>
      </p:sp>
      <p:pic>
        <p:nvPicPr>
          <p:cNvPr id="16" name="Afbeelding 15" descr="Afbeelding met lucht, buiten, standbeeld&#10;&#10;Automatisch gegenereerde beschrijving">
            <a:extLst>
              <a:ext uri="{FF2B5EF4-FFF2-40B4-BE49-F238E27FC236}">
                <a16:creationId xmlns:a16="http://schemas.microsoft.com/office/drawing/2014/main" id="{99B03F35-A434-EB6A-628A-A2E9FD7D4732}"/>
              </a:ext>
            </a:extLst>
          </p:cNvPr>
          <p:cNvPicPr>
            <a:picLocks noChangeAspect="1"/>
          </p:cNvPicPr>
          <p:nvPr/>
        </p:nvPicPr>
        <p:blipFill rotWithShape="1">
          <a:blip r:embed="rId2">
            <a:extLst>
              <a:ext uri="{28A0092B-C50C-407E-A947-70E740481C1C}">
                <a14:useLocalDpi xmlns:a14="http://schemas.microsoft.com/office/drawing/2010/main" val="0"/>
              </a:ext>
            </a:extLst>
          </a:blip>
          <a:srcRect l="36146" r="2264" b="-1"/>
          <a:stretch/>
        </p:blipFill>
        <p:spPr>
          <a:xfrm>
            <a:off x="307840" y="321732"/>
            <a:ext cx="3793472" cy="4111323"/>
          </a:xfrm>
          <a:prstGeom prst="rect">
            <a:avLst/>
          </a:prstGeom>
        </p:spPr>
      </p:pic>
      <p:pic>
        <p:nvPicPr>
          <p:cNvPr id="9" name="Afbeelding 8">
            <a:extLst>
              <a:ext uri="{FF2B5EF4-FFF2-40B4-BE49-F238E27FC236}">
                <a16:creationId xmlns:a16="http://schemas.microsoft.com/office/drawing/2014/main" id="{68AE1B58-731A-CF86-2F7D-DBD842A64118}"/>
              </a:ext>
            </a:extLst>
          </p:cNvPr>
          <p:cNvPicPr>
            <a:picLocks noChangeAspect="1"/>
          </p:cNvPicPr>
          <p:nvPr/>
        </p:nvPicPr>
        <p:blipFill rotWithShape="1">
          <a:blip r:embed="rId3">
            <a:extLst>
              <a:ext uri="{28A0092B-C50C-407E-A947-70E740481C1C}">
                <a14:useLocalDpi xmlns:a14="http://schemas.microsoft.com/office/drawing/2010/main" val="0"/>
              </a:ext>
            </a:extLst>
          </a:blip>
          <a:srcRect t="6547" r="-3" b="22769"/>
          <a:stretch/>
        </p:blipFill>
        <p:spPr>
          <a:xfrm>
            <a:off x="4194959" y="321734"/>
            <a:ext cx="3797570" cy="2010551"/>
          </a:xfrm>
          <a:prstGeom prst="rect">
            <a:avLst/>
          </a:prstGeom>
        </p:spPr>
      </p:pic>
      <p:pic>
        <p:nvPicPr>
          <p:cNvPr id="14" name="Afbeelding 13" descr="Afbeelding met lucht, buiten, water, persoon&#10;&#10;Automatisch gegenereerde beschrijving">
            <a:extLst>
              <a:ext uri="{FF2B5EF4-FFF2-40B4-BE49-F238E27FC236}">
                <a16:creationId xmlns:a16="http://schemas.microsoft.com/office/drawing/2014/main" id="{4B2C89CA-300E-F02A-5D3C-F036357AA0BA}"/>
              </a:ext>
            </a:extLst>
          </p:cNvPr>
          <p:cNvPicPr>
            <a:picLocks noChangeAspect="1"/>
          </p:cNvPicPr>
          <p:nvPr/>
        </p:nvPicPr>
        <p:blipFill rotWithShape="1">
          <a:blip r:embed="rId4">
            <a:extLst>
              <a:ext uri="{28A0092B-C50C-407E-A947-70E740481C1C}">
                <a14:useLocalDpi xmlns:a14="http://schemas.microsoft.com/office/drawing/2010/main" val="0"/>
              </a:ext>
            </a:extLst>
          </a:blip>
          <a:srcRect t="27164" r="1" b="2080"/>
          <a:stretch/>
        </p:blipFill>
        <p:spPr>
          <a:xfrm>
            <a:off x="4190180" y="2422097"/>
            <a:ext cx="3794760" cy="2013804"/>
          </a:xfrm>
          <a:prstGeom prst="rect">
            <a:avLst/>
          </a:prstGeom>
        </p:spPr>
      </p:pic>
      <p:pic>
        <p:nvPicPr>
          <p:cNvPr id="8" name="Afbeelding 7" descr="Afbeelding met tekst, gras, buiten&#10;&#10;Automatisch gegenereerde beschrijving">
            <a:extLst>
              <a:ext uri="{FF2B5EF4-FFF2-40B4-BE49-F238E27FC236}">
                <a16:creationId xmlns:a16="http://schemas.microsoft.com/office/drawing/2014/main" id="{1AA3E35C-4AE1-53C9-BE49-3A1BE833A308}"/>
              </a:ext>
            </a:extLst>
          </p:cNvPr>
          <p:cNvPicPr>
            <a:picLocks noChangeAspect="1"/>
          </p:cNvPicPr>
          <p:nvPr/>
        </p:nvPicPr>
        <p:blipFill rotWithShape="1">
          <a:blip r:embed="rId5">
            <a:extLst>
              <a:ext uri="{28A0092B-C50C-407E-A947-70E740481C1C}">
                <a14:useLocalDpi xmlns:a14="http://schemas.microsoft.com/office/drawing/2010/main" val="0"/>
              </a:ext>
            </a:extLst>
          </a:blip>
          <a:srcRect r="7618" b="-4"/>
          <a:stretch/>
        </p:blipFill>
        <p:spPr>
          <a:xfrm>
            <a:off x="8086176" y="321733"/>
            <a:ext cx="3797984" cy="4111321"/>
          </a:xfrm>
          <a:prstGeom prst="rect">
            <a:avLst/>
          </a:prstGeom>
        </p:spPr>
      </p:pic>
      <p:pic>
        <p:nvPicPr>
          <p:cNvPr id="12" name="Afbeelding 11" descr="Afbeelding met buiten, mensen, menigte, zebrapad&#10;&#10;Automatisch gegenereerde beschrijving">
            <a:extLst>
              <a:ext uri="{FF2B5EF4-FFF2-40B4-BE49-F238E27FC236}">
                <a16:creationId xmlns:a16="http://schemas.microsoft.com/office/drawing/2014/main" id="{8744FAAA-F8F7-EF70-714E-F91A1C6D5C53}"/>
              </a:ext>
            </a:extLst>
          </p:cNvPr>
          <p:cNvPicPr>
            <a:picLocks noChangeAspect="1"/>
          </p:cNvPicPr>
          <p:nvPr/>
        </p:nvPicPr>
        <p:blipFill rotWithShape="1">
          <a:blip r:embed="rId6">
            <a:extLst>
              <a:ext uri="{28A0092B-C50C-407E-A947-70E740481C1C}">
                <a14:useLocalDpi xmlns:a14="http://schemas.microsoft.com/office/drawing/2010/main" val="0"/>
              </a:ext>
            </a:extLst>
          </a:blip>
          <a:srcRect t="8953" r="3" b="20406"/>
          <a:stretch/>
        </p:blipFill>
        <p:spPr>
          <a:xfrm>
            <a:off x="307840" y="4525715"/>
            <a:ext cx="3794760" cy="2010551"/>
          </a:xfrm>
          <a:prstGeom prst="rect">
            <a:avLst/>
          </a:prstGeom>
        </p:spPr>
      </p:pic>
      <p:cxnSp>
        <p:nvCxnSpPr>
          <p:cNvPr id="24" name="Straight Connector 2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6FBD806B-9149-467D-9534-4B84CF183BA8}"/>
              </a:ext>
            </a:extLst>
          </p:cNvPr>
          <p:cNvSpPr txBox="1"/>
          <p:nvPr/>
        </p:nvSpPr>
        <p:spPr>
          <a:xfrm>
            <a:off x="5074920" y="4535423"/>
            <a:ext cx="4930626" cy="1586163"/>
          </a:xfrm>
          <a:prstGeom prst="rect">
            <a:avLst/>
          </a:prstGeom>
        </p:spPr>
        <p:txBody>
          <a:bodyPr vert="horz" lIns="91440" tIns="45720" rIns="91440" bIns="45720" rtlCol="0">
            <a:normAutofit/>
          </a:bodyPr>
          <a:lstStyle/>
          <a:p>
            <a:pPr>
              <a:lnSpc>
                <a:spcPct val="90000"/>
              </a:lnSpc>
              <a:spcAft>
                <a:spcPts val="600"/>
              </a:spcAft>
            </a:pPr>
            <a:endParaRPr lang="en-US" sz="2000">
              <a:solidFill>
                <a:schemeClr val="bg1"/>
              </a:solidFill>
            </a:endParaRPr>
          </a:p>
        </p:txBody>
      </p:sp>
    </p:spTree>
    <p:extLst>
      <p:ext uri="{BB962C8B-B14F-4D97-AF65-F5344CB8AC3E}">
        <p14:creationId xmlns:p14="http://schemas.microsoft.com/office/powerpoint/2010/main" val="59858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7713DDA-CC0B-401A-82A6-B24886AF819D}"/>
              </a:ext>
            </a:extLst>
          </p:cNvPr>
          <p:cNvSpPr>
            <a:spLocks noGrp="1"/>
          </p:cNvSpPr>
          <p:nvPr>
            <p:ph type="title"/>
          </p:nvPr>
        </p:nvSpPr>
        <p:spPr>
          <a:xfrm>
            <a:off x="2152650" y="365130"/>
            <a:ext cx="7886700" cy="1325563"/>
          </a:xfrm>
        </p:spPr>
        <p:txBody>
          <a:bodyPr anchor="b">
            <a:normAutofit/>
          </a:bodyPr>
          <a:lstStyle/>
          <a:p>
            <a:r>
              <a:rPr lang="nl-NL" dirty="0">
                <a:solidFill>
                  <a:srgbClr val="C5992D"/>
                </a:solidFill>
              </a:rPr>
              <a:t>VOOR WIE? </a:t>
            </a:r>
          </a:p>
        </p:txBody>
      </p:sp>
      <p:pic>
        <p:nvPicPr>
          <p:cNvPr id="7" name="Afbeelding 6">
            <a:extLst>
              <a:ext uri="{FF2B5EF4-FFF2-40B4-BE49-F238E27FC236}">
                <a16:creationId xmlns:a16="http://schemas.microsoft.com/office/drawing/2014/main" id="{ADBB3A50-92D0-434C-BB42-B4D73FCD2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85" y="1825625"/>
            <a:ext cx="7344031" cy="4351338"/>
          </a:xfrm>
          <a:prstGeom prst="rect">
            <a:avLst/>
          </a:prstGeom>
          <a:noFill/>
        </p:spPr>
      </p:pic>
    </p:spTree>
    <p:extLst>
      <p:ext uri="{BB962C8B-B14F-4D97-AF65-F5344CB8AC3E}">
        <p14:creationId xmlns:p14="http://schemas.microsoft.com/office/powerpoint/2010/main" val="2461917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65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37713DDA-CC0B-401A-82A6-B24886AF819D}"/>
              </a:ext>
            </a:extLst>
          </p:cNvPr>
          <p:cNvSpPr>
            <a:spLocks noGrp="1"/>
          </p:cNvSpPr>
          <p:nvPr>
            <p:ph type="title"/>
          </p:nvPr>
        </p:nvSpPr>
        <p:spPr>
          <a:xfrm>
            <a:off x="640080" y="2143593"/>
            <a:ext cx="2732707" cy="264004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dirty="0">
                <a:solidFill>
                  <a:srgbClr val="FFFFFF"/>
                </a:solidFill>
                <a:latin typeface="+mj-lt"/>
                <a:ea typeface="+mj-ea"/>
                <a:cs typeface="+mj-cs"/>
              </a:rPr>
              <a:t> PROGRAMMA MMI </a:t>
            </a:r>
          </a:p>
        </p:txBody>
      </p:sp>
      <p:pic>
        <p:nvPicPr>
          <p:cNvPr id="1026" name="Picture 2">
            <a:extLst>
              <a:ext uri="{FF2B5EF4-FFF2-40B4-BE49-F238E27FC236}">
                <a16:creationId xmlns:a16="http://schemas.microsoft.com/office/drawing/2014/main" id="{1C505880-8610-E3E7-A365-1386ECEC2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209" y="789709"/>
            <a:ext cx="8793870" cy="612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81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4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tekst, weg, buiten, spiegel&#10;&#10;Automatisch gegenereerde beschrijving">
            <a:extLst>
              <a:ext uri="{FF2B5EF4-FFF2-40B4-BE49-F238E27FC236}">
                <a16:creationId xmlns:a16="http://schemas.microsoft.com/office/drawing/2014/main" id="{F00445B1-C5FA-CB0A-5252-4C813B965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463" y="960438"/>
            <a:ext cx="2325688" cy="1681163"/>
          </a:xfrm>
          <a:prstGeom prst="rect">
            <a:avLst/>
          </a:prstGeom>
        </p:spPr>
      </p:pic>
      <p:pic>
        <p:nvPicPr>
          <p:cNvPr id="3" name="Afbeelding 2" descr="Afbeelding met gebouw&#10;&#10;Automatisch gegenereerde beschrijving">
            <a:extLst>
              <a:ext uri="{FF2B5EF4-FFF2-40B4-BE49-F238E27FC236}">
                <a16:creationId xmlns:a16="http://schemas.microsoft.com/office/drawing/2014/main" id="{FB6B55E3-C11F-8ADD-FBD1-3A1DADF6F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8463" y="2701925"/>
            <a:ext cx="2325688" cy="3189288"/>
          </a:xfrm>
          <a:prstGeom prst="rect">
            <a:avLst/>
          </a:prstGeom>
        </p:spPr>
      </p:pic>
      <p:pic>
        <p:nvPicPr>
          <p:cNvPr id="6" name="Afbeelding 5" descr="Afbeelding met auto, spiegel, autospiegel, voertuig&#10;&#10;Automatisch gegenereerde beschrijving">
            <a:extLst>
              <a:ext uri="{FF2B5EF4-FFF2-40B4-BE49-F238E27FC236}">
                <a16:creationId xmlns:a16="http://schemas.microsoft.com/office/drawing/2014/main" id="{289CEFF1-C686-C9B3-AC45-E293158D4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475" y="960438"/>
            <a:ext cx="4462463" cy="4930775"/>
          </a:xfrm>
          <a:prstGeom prst="rect">
            <a:avLst/>
          </a:prstGeom>
        </p:spPr>
      </p:pic>
      <p:sp>
        <p:nvSpPr>
          <p:cNvPr id="5" name="Titel 4">
            <a:extLst>
              <a:ext uri="{FF2B5EF4-FFF2-40B4-BE49-F238E27FC236}">
                <a16:creationId xmlns:a16="http://schemas.microsoft.com/office/drawing/2014/main" id="{37713DDA-CC0B-401A-82A6-B24886AF819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br>
              <a:rPr lang="en-US" sz="1800" kern="1200" dirty="0">
                <a:solidFill>
                  <a:srgbClr val="FFFFFF"/>
                </a:solidFill>
                <a:latin typeface="+mj-lt"/>
                <a:ea typeface="+mj-ea"/>
                <a:cs typeface="+mj-cs"/>
              </a:rPr>
            </a:br>
            <a:r>
              <a:rPr lang="en-US" sz="1800" kern="1200" dirty="0">
                <a:solidFill>
                  <a:srgbClr val="C5992D"/>
                </a:solidFill>
                <a:latin typeface="+mj-lt"/>
                <a:ea typeface="+mj-ea"/>
                <a:cs typeface="+mj-cs"/>
              </a:rPr>
              <a:t>GOUDEN DRADEN </a:t>
            </a:r>
            <a:br>
              <a:rPr lang="en-US" sz="1800" kern="1200" dirty="0">
                <a:solidFill>
                  <a:srgbClr val="C5992D"/>
                </a:solidFill>
                <a:latin typeface="+mj-lt"/>
                <a:ea typeface="+mj-ea"/>
                <a:cs typeface="+mj-cs"/>
              </a:rPr>
            </a:br>
            <a:r>
              <a:rPr lang="en-US" sz="1800" kern="1200" dirty="0">
                <a:solidFill>
                  <a:srgbClr val="C5992D"/>
                </a:solidFill>
                <a:latin typeface="+mj-lt"/>
                <a:ea typeface="+mj-ea"/>
                <a:cs typeface="+mj-cs"/>
              </a:rPr>
              <a:t>OP LEERAVONTUUR &amp; WELKE STRAATWAARDE KAN DE MMI HEBBEN? </a:t>
            </a:r>
          </a:p>
        </p:txBody>
      </p:sp>
    </p:spTree>
    <p:extLst>
      <p:ext uri="{BB962C8B-B14F-4D97-AF65-F5344CB8AC3E}">
        <p14:creationId xmlns:p14="http://schemas.microsoft.com/office/powerpoint/2010/main" val="1466318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 name="Rectangle 17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1AD8C2BD-BD4E-4D66-B43D-C839BB5CAB7A}"/>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marL="285750" indent="-285750" algn="ctr"/>
            <a:br>
              <a:rPr lang="en-US" sz="1700" kern="1200">
                <a:solidFill>
                  <a:schemeClr val="tx1"/>
                </a:solidFill>
                <a:effectLst/>
                <a:latin typeface="+mj-lt"/>
                <a:ea typeface="+mj-ea"/>
                <a:cs typeface="+mj-cs"/>
              </a:rPr>
            </a:br>
            <a:br>
              <a:rPr lang="en-US" sz="1700" kern="1200">
                <a:solidFill>
                  <a:schemeClr val="tx1"/>
                </a:solidFill>
                <a:effectLst/>
                <a:latin typeface="+mj-lt"/>
                <a:ea typeface="+mj-ea"/>
                <a:cs typeface="+mj-cs"/>
              </a:rPr>
            </a:br>
            <a:br>
              <a:rPr lang="en-US" sz="1700" kern="1200">
                <a:solidFill>
                  <a:schemeClr val="tx1"/>
                </a:solidFill>
                <a:effectLst/>
                <a:latin typeface="+mj-lt"/>
                <a:ea typeface="+mj-ea"/>
                <a:cs typeface="+mj-cs"/>
              </a:rPr>
            </a:br>
            <a:br>
              <a:rPr lang="en-US" sz="1700" kern="1200">
                <a:solidFill>
                  <a:schemeClr val="tx1"/>
                </a:solidFill>
                <a:effectLst/>
                <a:latin typeface="+mj-lt"/>
                <a:ea typeface="+mj-ea"/>
                <a:cs typeface="+mj-cs"/>
              </a:rPr>
            </a:br>
            <a:endParaRPr lang="en-US" sz="1700" kern="1200">
              <a:solidFill>
                <a:schemeClr val="tx1"/>
              </a:solidFill>
              <a:latin typeface="+mj-lt"/>
              <a:ea typeface="+mj-ea"/>
              <a:cs typeface="+mj-cs"/>
            </a:endParaRPr>
          </a:p>
        </p:txBody>
      </p:sp>
      <p:pic>
        <p:nvPicPr>
          <p:cNvPr id="7" name="Afbeelding 6" descr="Afbeelding met kaart&#10;&#10;Automatisch gegenereerde beschrijving">
            <a:extLst>
              <a:ext uri="{FF2B5EF4-FFF2-40B4-BE49-F238E27FC236}">
                <a16:creationId xmlns:a16="http://schemas.microsoft.com/office/drawing/2014/main" id="{0045B654-6D03-4A07-B9D4-EFA233A2180D}"/>
              </a:ext>
            </a:extLst>
          </p:cNvPr>
          <p:cNvPicPr>
            <a:picLocks noChangeAspect="1"/>
          </p:cNvPicPr>
          <p:nvPr/>
        </p:nvPicPr>
        <p:blipFill rotWithShape="1">
          <a:blip r:embed="rId3">
            <a:extLst>
              <a:ext uri="{28A0092B-C50C-407E-A947-70E740481C1C}">
                <a14:useLocalDpi xmlns:a14="http://schemas.microsoft.com/office/drawing/2010/main" val="0"/>
              </a:ext>
            </a:extLst>
          </a:blip>
          <a:srcRect t="5301" r="1" b="1"/>
          <a:stretch/>
        </p:blipFill>
        <p:spPr>
          <a:xfrm>
            <a:off x="198741" y="2410448"/>
            <a:ext cx="5803323" cy="3890357"/>
          </a:xfrm>
          <a:prstGeom prst="rect">
            <a:avLst/>
          </a:prstGeom>
        </p:spPr>
      </p:pic>
      <p:pic>
        <p:nvPicPr>
          <p:cNvPr id="12" name="Afbeelding 11">
            <a:extLst>
              <a:ext uri="{FF2B5EF4-FFF2-40B4-BE49-F238E27FC236}">
                <a16:creationId xmlns:a16="http://schemas.microsoft.com/office/drawing/2014/main" id="{FF29FEEC-CFFE-93CD-6D0F-FE5406F52EFF}"/>
              </a:ext>
            </a:extLst>
          </p:cNvPr>
          <p:cNvPicPr>
            <a:picLocks noChangeAspect="1"/>
          </p:cNvPicPr>
          <p:nvPr/>
        </p:nvPicPr>
        <p:blipFill rotWithShape="1">
          <a:blip r:embed="rId4">
            <a:extLst>
              <a:ext uri="{28A0092B-C50C-407E-A947-70E740481C1C}">
                <a14:useLocalDpi xmlns:a14="http://schemas.microsoft.com/office/drawing/2010/main" val="0"/>
              </a:ext>
            </a:extLst>
          </a:blip>
          <a:srcRect t="7853" r="-2" b="-2"/>
          <a:stretch/>
        </p:blipFill>
        <p:spPr>
          <a:xfrm>
            <a:off x="6189934" y="2410448"/>
            <a:ext cx="5803323" cy="3890357"/>
          </a:xfrm>
          <a:prstGeom prst="rect">
            <a:avLst/>
          </a:prstGeom>
        </p:spPr>
      </p:pic>
      <p:sp>
        <p:nvSpPr>
          <p:cNvPr id="10" name="Tekstvak 9">
            <a:extLst>
              <a:ext uri="{FF2B5EF4-FFF2-40B4-BE49-F238E27FC236}">
                <a16:creationId xmlns:a16="http://schemas.microsoft.com/office/drawing/2014/main" id="{6FBD806B-9149-467D-9534-4B84CF183BA8}"/>
              </a:ext>
            </a:extLst>
          </p:cNvPr>
          <p:cNvSpPr txBox="1"/>
          <p:nvPr/>
        </p:nvSpPr>
        <p:spPr>
          <a:xfrm>
            <a:off x="5074920" y="4535423"/>
            <a:ext cx="4930626" cy="1586163"/>
          </a:xfrm>
          <a:prstGeom prst="rect">
            <a:avLst/>
          </a:prstGeom>
        </p:spPr>
        <p:txBody>
          <a:bodyPr vert="horz" lIns="91440" tIns="45720" rIns="91440" bIns="45720" rtlCol="0">
            <a:normAutofit/>
          </a:bodyPr>
          <a:lstStyle/>
          <a:p>
            <a:pPr>
              <a:lnSpc>
                <a:spcPct val="90000"/>
              </a:lnSpc>
              <a:spcAft>
                <a:spcPts val="600"/>
              </a:spcAft>
            </a:pPr>
            <a:endParaRPr lang="en-US" sz="2000">
              <a:solidFill>
                <a:schemeClr val="bg1"/>
              </a:solidFill>
            </a:endParaRPr>
          </a:p>
        </p:txBody>
      </p:sp>
    </p:spTree>
    <p:extLst>
      <p:ext uri="{BB962C8B-B14F-4D97-AF65-F5344CB8AC3E}">
        <p14:creationId xmlns:p14="http://schemas.microsoft.com/office/powerpoint/2010/main" val="77586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45">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Freeform: Shape 47">
            <a:extLst>
              <a:ext uri="{FF2B5EF4-FFF2-40B4-BE49-F238E27FC236}">
                <a16:creationId xmlns:a16="http://schemas.microsoft.com/office/drawing/2014/main" id="{2587169E-2A0C-4EEA-BF70-71E2BC404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29686" cy="3469184"/>
          </a:xfrm>
          <a:custGeom>
            <a:avLst/>
            <a:gdLst>
              <a:gd name="connsiteX0" fmla="*/ 0 w 4229686"/>
              <a:gd name="connsiteY0" fmla="*/ 0 h 3469184"/>
              <a:gd name="connsiteX1" fmla="*/ 3937282 w 4229686"/>
              <a:gd name="connsiteY1" fmla="*/ 0 h 3469184"/>
              <a:gd name="connsiteX2" fmla="*/ 3947509 w 4229686"/>
              <a:gd name="connsiteY2" fmla="*/ 16834 h 3469184"/>
              <a:gd name="connsiteX3" fmla="*/ 4229686 w 4229686"/>
              <a:gd name="connsiteY3" fmla="*/ 1131238 h 3469184"/>
              <a:gd name="connsiteX4" fmla="*/ 1891740 w 4229686"/>
              <a:gd name="connsiteY4" fmla="*/ 3469184 h 3469184"/>
              <a:gd name="connsiteX5" fmla="*/ 87667 w 4229686"/>
              <a:gd name="connsiteY5" fmla="*/ 2618389 h 3469184"/>
              <a:gd name="connsiteX6" fmla="*/ 0 w 4229686"/>
              <a:gd name="connsiteY6" fmla="*/ 2501153 h 3469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9686" h="3469184">
                <a:moveTo>
                  <a:pt x="0" y="0"/>
                </a:moveTo>
                <a:lnTo>
                  <a:pt x="3937282" y="0"/>
                </a:lnTo>
                <a:lnTo>
                  <a:pt x="3947509" y="16834"/>
                </a:lnTo>
                <a:cubicBezTo>
                  <a:pt x="4127466" y="348105"/>
                  <a:pt x="4229686" y="727734"/>
                  <a:pt x="4229686" y="1131238"/>
                </a:cubicBezTo>
                <a:cubicBezTo>
                  <a:pt x="4229686" y="2422450"/>
                  <a:pt x="3182952" y="3469184"/>
                  <a:pt x="1891740" y="3469184"/>
                </a:cubicBezTo>
                <a:cubicBezTo>
                  <a:pt x="1165433" y="3469184"/>
                  <a:pt x="516481" y="3137991"/>
                  <a:pt x="87667" y="2618389"/>
                </a:cubicBezTo>
                <a:lnTo>
                  <a:pt x="0" y="25011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49">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1645" y="3853046"/>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F6EB9B19-D8F1-4EB1-AA3B-A92D9BCE2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4561" y="2928977"/>
            <a:ext cx="5010226" cy="3929025"/>
          </a:xfrm>
          <a:custGeom>
            <a:avLst/>
            <a:gdLst>
              <a:gd name="connsiteX0" fmla="*/ 2505113 w 5010226"/>
              <a:gd name="connsiteY0" fmla="*/ 0 h 3929025"/>
              <a:gd name="connsiteX1" fmla="*/ 5010226 w 5010226"/>
              <a:gd name="connsiteY1" fmla="*/ 2505113 h 3929025"/>
              <a:gd name="connsiteX2" fmla="*/ 4582392 w 5010226"/>
              <a:gd name="connsiteY2" fmla="*/ 3905746 h 3929025"/>
              <a:gd name="connsiteX3" fmla="*/ 4564985 w 5010226"/>
              <a:gd name="connsiteY3" fmla="*/ 3929025 h 3929025"/>
              <a:gd name="connsiteX4" fmla="*/ 445242 w 5010226"/>
              <a:gd name="connsiteY4" fmla="*/ 3929025 h 3929025"/>
              <a:gd name="connsiteX5" fmla="*/ 427834 w 5010226"/>
              <a:gd name="connsiteY5" fmla="*/ 3905746 h 3929025"/>
              <a:gd name="connsiteX6" fmla="*/ 0 w 5010226"/>
              <a:gd name="connsiteY6" fmla="*/ 2505113 h 3929025"/>
              <a:gd name="connsiteX7" fmla="*/ 2505113 w 5010226"/>
              <a:gd name="connsiteY7" fmla="*/ 0 h 39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226" h="3929025">
                <a:moveTo>
                  <a:pt x="2505113" y="0"/>
                </a:moveTo>
                <a:cubicBezTo>
                  <a:pt x="3888649" y="0"/>
                  <a:pt x="5010226" y="1121577"/>
                  <a:pt x="5010226" y="2505113"/>
                </a:cubicBezTo>
                <a:cubicBezTo>
                  <a:pt x="5010226" y="3023939"/>
                  <a:pt x="4852505" y="3505927"/>
                  <a:pt x="4582392" y="3905746"/>
                </a:cubicBezTo>
                <a:lnTo>
                  <a:pt x="4564985" y="3929025"/>
                </a:lnTo>
                <a:lnTo>
                  <a:pt x="445242" y="3929025"/>
                </a:lnTo>
                <a:lnTo>
                  <a:pt x="427834" y="3905746"/>
                </a:lnTo>
                <a:cubicBezTo>
                  <a:pt x="157722" y="3505927"/>
                  <a:pt x="0" y="3023939"/>
                  <a:pt x="0" y="2505113"/>
                </a:cubicBezTo>
                <a:cubicBezTo>
                  <a:pt x="0" y="1121577"/>
                  <a:pt x="1121577" y="0"/>
                  <a:pt x="2505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Arc 5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915428">
            <a:off x="8549639" y="1895148"/>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p:cNvSpPr>
            <a:spLocks noGrp="1"/>
          </p:cNvSpPr>
          <p:nvPr>
            <p:ph type="title"/>
          </p:nvPr>
        </p:nvSpPr>
        <p:spPr>
          <a:xfrm>
            <a:off x="7104787" y="774936"/>
            <a:ext cx="4425551" cy="2387600"/>
          </a:xfrm>
        </p:spPr>
        <p:txBody>
          <a:bodyPr vert="horz" lIns="91440" tIns="45720" rIns="91440" bIns="45720" rtlCol="0" anchor="b">
            <a:normAutofit/>
          </a:bodyPr>
          <a:lstStyle/>
          <a:p>
            <a:r>
              <a:rPr lang="en-US" sz="4200" dirty="0">
                <a:solidFill>
                  <a:srgbClr val="FFFFFF"/>
                </a:solidFill>
              </a:rPr>
              <a:t> </a:t>
            </a:r>
            <a:r>
              <a:rPr lang="en-US" sz="4200" dirty="0" err="1">
                <a:solidFill>
                  <a:srgbClr val="FFFFFF"/>
                </a:solidFill>
              </a:rPr>
              <a:t>Professionele</a:t>
            </a:r>
            <a:r>
              <a:rPr lang="en-US" sz="4200" dirty="0">
                <a:solidFill>
                  <a:srgbClr val="FFFFFF"/>
                </a:solidFill>
              </a:rPr>
              <a:t> Master </a:t>
            </a:r>
            <a:r>
              <a:rPr lang="en-US" sz="4200" dirty="0" err="1">
                <a:solidFill>
                  <a:srgbClr val="FFFFFF"/>
                </a:solidFill>
              </a:rPr>
              <a:t>Standaard</a:t>
            </a:r>
            <a:br>
              <a:rPr lang="en-US" sz="4200" dirty="0">
                <a:solidFill>
                  <a:srgbClr val="FFFFFF"/>
                </a:solidFill>
              </a:rPr>
            </a:br>
            <a:endParaRPr lang="en-US" sz="4200" dirty="0">
              <a:solidFill>
                <a:srgbClr val="FFFFFF"/>
              </a:solidFill>
            </a:endParaRPr>
          </a:p>
        </p:txBody>
      </p:sp>
      <p:pic>
        <p:nvPicPr>
          <p:cNvPr id="9" name="Tijdelijke aanduiding voor inhoud 8" descr="Afbeelding met tekst, teken, schermafbeelding, visitekaartje&#10;&#10;Automatisch gegenereerde beschrijving">
            <a:extLst>
              <a:ext uri="{FF2B5EF4-FFF2-40B4-BE49-F238E27FC236}">
                <a16:creationId xmlns:a16="http://schemas.microsoft.com/office/drawing/2014/main" id="{D8411C0B-BBD1-A2FD-89CC-6663B550D323}"/>
              </a:ext>
            </a:extLst>
          </p:cNvPr>
          <p:cNvPicPr>
            <a:picLocks noChangeAspect="1"/>
          </p:cNvPicPr>
          <p:nvPr/>
        </p:nvPicPr>
        <p:blipFill rotWithShape="1">
          <a:blip r:embed="rId3">
            <a:extLst>
              <a:ext uri="{28A0092B-C50C-407E-A947-70E740481C1C}">
                <a14:useLocalDpi xmlns:a14="http://schemas.microsoft.com/office/drawing/2010/main" val="0"/>
              </a:ext>
            </a:extLst>
          </a:blip>
          <a:srcRect t="6407" b="4867"/>
          <a:stretch/>
        </p:blipFill>
        <p:spPr>
          <a:xfrm>
            <a:off x="661662" y="644334"/>
            <a:ext cx="2638324" cy="1753400"/>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pic>
        <p:nvPicPr>
          <p:cNvPr id="5" name="Afbeelding 4" descr="Afbeelding met tekst&#10;&#10;Automatisch gegenereerde beschrijving">
            <a:extLst>
              <a:ext uri="{FF2B5EF4-FFF2-40B4-BE49-F238E27FC236}">
                <a16:creationId xmlns:a16="http://schemas.microsoft.com/office/drawing/2014/main" id="{63B537C9-5C6B-0AFE-75BA-461AA0512679}"/>
              </a:ext>
            </a:extLst>
          </p:cNvPr>
          <p:cNvPicPr>
            <a:picLocks noChangeAspect="1"/>
          </p:cNvPicPr>
          <p:nvPr/>
        </p:nvPicPr>
        <p:blipFill rotWithShape="1">
          <a:blip r:embed="rId4">
            <a:extLst>
              <a:ext uri="{28A0092B-C50C-407E-A947-70E740481C1C}">
                <a14:useLocalDpi xmlns:a14="http://schemas.microsoft.com/office/drawing/2010/main" val="0"/>
              </a:ext>
            </a:extLst>
          </a:blip>
          <a:srcRect l="21743" r="22650"/>
          <a:stretch/>
        </p:blipFill>
        <p:spPr>
          <a:xfrm>
            <a:off x="3090631" y="4234314"/>
            <a:ext cx="2896987" cy="1888535"/>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3745042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19" name="Rectangle 1640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41752"/>
            <a:ext cx="4391024" cy="1323439"/>
          </a:xfrm>
        </p:spPr>
        <p:txBody>
          <a:bodyPr anchor="t">
            <a:normAutofit/>
          </a:bodyPr>
          <a:lstStyle/>
          <a:p>
            <a:r>
              <a:rPr lang="en-US" sz="4000" dirty="0" err="1">
                <a:solidFill>
                  <a:schemeClr val="bg1"/>
                </a:solidFill>
              </a:rPr>
              <a:t>Aantoonbaar</a:t>
            </a:r>
            <a:r>
              <a:rPr lang="en-US" sz="4000" dirty="0">
                <a:solidFill>
                  <a:schemeClr val="bg1"/>
                </a:solidFill>
              </a:rPr>
              <a:t> &amp; </a:t>
            </a:r>
            <a:r>
              <a:rPr lang="en-US" sz="4000" dirty="0" err="1">
                <a:solidFill>
                  <a:schemeClr val="bg1"/>
                </a:solidFill>
              </a:rPr>
              <a:t>voelbaar</a:t>
            </a:r>
            <a:r>
              <a:rPr lang="en-US" sz="4000" dirty="0">
                <a:solidFill>
                  <a:schemeClr val="bg1"/>
                </a:solidFill>
              </a:rPr>
              <a:t> </a:t>
            </a:r>
            <a:r>
              <a:rPr lang="en-US" sz="4000" dirty="0" err="1">
                <a:solidFill>
                  <a:schemeClr val="bg1"/>
                </a:solidFill>
              </a:rPr>
              <a:t>rendement</a:t>
            </a:r>
            <a:endParaRPr lang="en-US" sz="4000" dirty="0">
              <a:solidFill>
                <a:schemeClr val="bg1"/>
              </a:solidFill>
            </a:endParaRPr>
          </a:p>
        </p:txBody>
      </p:sp>
      <p:sp>
        <p:nvSpPr>
          <p:cNvPr id="16388" name="Tijdelijke aanduiding voor dianummer 3"/>
          <p:cNvSpPr>
            <a:spLocks noGrp="1"/>
          </p:cNvSpPr>
          <p:nvPr>
            <p:ph type="sldNum" sz="quarter" idx="4294967295"/>
          </p:nvPr>
        </p:nvSpPr>
        <p:spPr bwMode="auto">
          <a:xfrm>
            <a:off x="8737600" y="466933"/>
            <a:ext cx="263525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C9DAF80F-D1B8-4E66-B67D-23C13E9D0800}" type="slidenum">
              <a:rPr lang="nl-NL" altLang="en-US" sz="4400" smtClean="0">
                <a:solidFill>
                  <a:schemeClr val="bg1"/>
                </a:solidFill>
              </a:rPr>
              <a:pPr>
                <a:lnSpc>
                  <a:spcPct val="90000"/>
                </a:lnSpc>
                <a:spcBef>
                  <a:spcPct val="0"/>
                </a:spcBef>
                <a:spcAft>
                  <a:spcPts val="600"/>
                </a:spcAft>
                <a:buFontTx/>
                <a:buNone/>
              </a:pPr>
              <a:t>8</a:t>
            </a:fld>
            <a:endParaRPr lang="nl-NL" altLang="en-US" sz="4400">
              <a:solidFill>
                <a:schemeClr val="bg1"/>
              </a:solidFill>
            </a:endParaRPr>
          </a:p>
        </p:txBody>
      </p:sp>
      <p:sp>
        <p:nvSpPr>
          <p:cNvPr id="3" name="Content Placeholder 2"/>
          <p:cNvSpPr>
            <a:spLocks noGrp="1"/>
          </p:cNvSpPr>
          <p:nvPr>
            <p:ph idx="1"/>
          </p:nvPr>
        </p:nvSpPr>
        <p:spPr>
          <a:xfrm>
            <a:off x="838200" y="3146400"/>
            <a:ext cx="4391024" cy="2454300"/>
          </a:xfrm>
        </p:spPr>
        <p:txBody>
          <a:bodyPr>
            <a:normAutofit fontScale="92500"/>
          </a:bodyPr>
          <a:lstStyle/>
          <a:p>
            <a:pPr lvl="1"/>
            <a:r>
              <a:rPr lang="nl-NL" sz="1400" dirty="0">
                <a:solidFill>
                  <a:schemeClr val="bg1">
                    <a:alpha val="80000"/>
                  </a:schemeClr>
                </a:solidFill>
                <a:latin typeface="Avenir Next Condensed"/>
              </a:rPr>
              <a:t>Erkende titel Master of Arts</a:t>
            </a:r>
          </a:p>
          <a:p>
            <a:pPr lvl="1"/>
            <a:r>
              <a:rPr lang="nl-NL" sz="1400" dirty="0">
                <a:solidFill>
                  <a:schemeClr val="bg1">
                    <a:alpha val="80000"/>
                  </a:schemeClr>
                </a:solidFill>
                <a:latin typeface="Avenir Next Condensed"/>
              </a:rPr>
              <a:t>Toegenomen professionaliteit</a:t>
            </a:r>
          </a:p>
          <a:p>
            <a:pPr lvl="1"/>
            <a:r>
              <a:rPr lang="nl-NL" sz="1400" dirty="0">
                <a:solidFill>
                  <a:schemeClr val="bg1">
                    <a:alpha val="80000"/>
                  </a:schemeClr>
                </a:solidFill>
                <a:latin typeface="Avenir Next Condensed"/>
              </a:rPr>
              <a:t>Meer invloed</a:t>
            </a:r>
          </a:p>
          <a:p>
            <a:pPr lvl="1"/>
            <a:r>
              <a:rPr lang="nl-NL" sz="1400" dirty="0">
                <a:solidFill>
                  <a:schemeClr val="bg1">
                    <a:alpha val="80000"/>
                  </a:schemeClr>
                </a:solidFill>
                <a:latin typeface="Avenir Next Condensed"/>
              </a:rPr>
              <a:t>Katalysator voor eigen loopbaan</a:t>
            </a:r>
          </a:p>
          <a:p>
            <a:pPr lvl="1"/>
            <a:r>
              <a:rPr lang="nl-NL" sz="1400" dirty="0">
                <a:solidFill>
                  <a:schemeClr val="bg1">
                    <a:alpha val="80000"/>
                  </a:schemeClr>
                </a:solidFill>
                <a:latin typeface="Avenir Next Condensed"/>
              </a:rPr>
              <a:t>Lidmaatschap alumni-netwerk</a:t>
            </a:r>
          </a:p>
          <a:p>
            <a:pPr lvl="1"/>
            <a:r>
              <a:rPr lang="nl-NL" sz="1400" dirty="0">
                <a:solidFill>
                  <a:schemeClr val="bg1">
                    <a:alpha val="80000"/>
                  </a:schemeClr>
                </a:solidFill>
                <a:latin typeface="Avenir Next Condensed"/>
              </a:rPr>
              <a:t>Een gekwalificeerde ‘aanjager voor innovaties’ en ‘gerealiseerde impact’ </a:t>
            </a:r>
            <a:r>
              <a:rPr lang="nl-NL" sz="1400" i="1" dirty="0">
                <a:solidFill>
                  <a:schemeClr val="bg1">
                    <a:alpha val="80000"/>
                  </a:schemeClr>
                </a:solidFill>
                <a:latin typeface="Avenir Next Condensed"/>
              </a:rPr>
              <a:t>in en tussen</a:t>
            </a:r>
            <a:r>
              <a:rPr lang="nl-NL" sz="1400" dirty="0">
                <a:solidFill>
                  <a:schemeClr val="bg1">
                    <a:alpha val="80000"/>
                  </a:schemeClr>
                </a:solidFill>
                <a:latin typeface="Avenir Next Condensed"/>
              </a:rPr>
              <a:t> organisaties</a:t>
            </a:r>
          </a:p>
          <a:p>
            <a:pPr lvl="1"/>
            <a:r>
              <a:rPr lang="nl-NL" sz="1400" dirty="0">
                <a:solidFill>
                  <a:schemeClr val="bg1">
                    <a:alpha val="80000"/>
                  </a:schemeClr>
                </a:solidFill>
                <a:latin typeface="Avenir Next Condensed"/>
              </a:rPr>
              <a:t>Participatief, interventionistisch gedegen onderzoek</a:t>
            </a:r>
          </a:p>
          <a:p>
            <a:endParaRPr lang="nl-NL" sz="1100" dirty="0">
              <a:solidFill>
                <a:schemeClr val="bg1">
                  <a:alpha val="80000"/>
                </a:schemeClr>
              </a:solidFill>
            </a:endParaRPr>
          </a:p>
          <a:p>
            <a:r>
              <a:rPr lang="nl-NL" sz="1100" dirty="0">
                <a:solidFill>
                  <a:schemeClr val="bg1">
                    <a:alpha val="80000"/>
                  </a:schemeClr>
                </a:solidFill>
              </a:rPr>
              <a:t> </a:t>
            </a:r>
            <a:endParaRPr lang="en-US" sz="1100" dirty="0">
              <a:solidFill>
                <a:schemeClr val="bg1">
                  <a:alpha val="80000"/>
                </a:schemeClr>
              </a:solidFill>
            </a:endParaRPr>
          </a:p>
        </p:txBody>
      </p:sp>
      <p:pic>
        <p:nvPicPr>
          <p:cNvPr id="5" name="Picture 4"/>
          <p:cNvPicPr>
            <a:picLocks noChangeAspect="1"/>
          </p:cNvPicPr>
          <p:nvPr/>
        </p:nvPicPr>
        <p:blipFill>
          <a:blip r:embed="rId3"/>
          <a:stretch>
            <a:fillRect/>
          </a:stretch>
        </p:blipFill>
        <p:spPr>
          <a:xfrm>
            <a:off x="6095999" y="2052064"/>
            <a:ext cx="5260976" cy="2714847"/>
          </a:xfrm>
          <a:prstGeom prst="rect">
            <a:avLst/>
          </a:prstGeom>
        </p:spPr>
      </p:pic>
    </p:spTree>
    <p:extLst>
      <p:ext uri="{BB962C8B-B14F-4D97-AF65-F5344CB8AC3E}">
        <p14:creationId xmlns:p14="http://schemas.microsoft.com/office/powerpoint/2010/main" val="798848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1295400" y="669925"/>
            <a:ext cx="4800600" cy="1325563"/>
          </a:xfrm>
        </p:spPr>
        <p:txBody>
          <a:bodyPr anchor="b">
            <a:normAutofit/>
          </a:bodyPr>
          <a:lstStyle/>
          <a:p>
            <a:r>
              <a:rPr lang="en-US" dirty="0" err="1">
                <a:solidFill>
                  <a:schemeClr val="bg1"/>
                </a:solidFill>
              </a:rPr>
              <a:t>Algemene</a:t>
            </a:r>
            <a:r>
              <a:rPr lang="en-US" dirty="0">
                <a:solidFill>
                  <a:schemeClr val="bg1"/>
                </a:solidFill>
              </a:rPr>
              <a:t> </a:t>
            </a:r>
            <a:r>
              <a:rPr lang="en-US" dirty="0" err="1">
                <a:solidFill>
                  <a:schemeClr val="bg1"/>
                </a:solidFill>
              </a:rPr>
              <a:t>informatie</a:t>
            </a:r>
            <a:endParaRPr lang="en-US" dirty="0">
              <a:solidFill>
                <a:schemeClr val="bg1"/>
              </a:solidFill>
            </a:endParaRPr>
          </a:p>
        </p:txBody>
      </p:sp>
      <p:cxnSp>
        <p:nvCxnSpPr>
          <p:cNvPr id="16395" name="Straight Connector 1639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295400" y="2288833"/>
            <a:ext cx="4800600" cy="3711571"/>
          </a:xfrm>
        </p:spPr>
        <p:txBody>
          <a:bodyPr>
            <a:normAutofit/>
          </a:bodyPr>
          <a:lstStyle/>
          <a:p>
            <a:pPr lvl="1"/>
            <a:r>
              <a:rPr lang="nl-NL" sz="2000" dirty="0">
                <a:solidFill>
                  <a:schemeClr val="bg1"/>
                </a:solidFill>
                <a:latin typeface="Avenir Next Condensed"/>
              </a:rPr>
              <a:t>NVAO geaccrediteerd</a:t>
            </a:r>
          </a:p>
          <a:p>
            <a:pPr lvl="1"/>
            <a:r>
              <a:rPr lang="nl-NL" sz="2000" dirty="0">
                <a:solidFill>
                  <a:schemeClr val="bg1"/>
                </a:solidFill>
                <a:latin typeface="Avenir Next Condensed"/>
              </a:rPr>
              <a:t>We bestaan ruim 25 jaar</a:t>
            </a:r>
          </a:p>
          <a:p>
            <a:pPr lvl="1"/>
            <a:r>
              <a:rPr lang="nl-NL" sz="2000" dirty="0">
                <a:solidFill>
                  <a:schemeClr val="bg1"/>
                </a:solidFill>
                <a:latin typeface="Avenir Next Condensed"/>
              </a:rPr>
              <a:t>Gevarieerde instroom </a:t>
            </a:r>
          </a:p>
          <a:p>
            <a:pPr lvl="1"/>
            <a:r>
              <a:rPr lang="nl-NL" sz="2000" dirty="0">
                <a:solidFill>
                  <a:schemeClr val="bg1"/>
                </a:solidFill>
                <a:latin typeface="Avenir Next Condensed"/>
              </a:rPr>
              <a:t>Didactische visie ; studenten aan het roer &amp; samen weet je meer</a:t>
            </a:r>
          </a:p>
          <a:p>
            <a:pPr lvl="1"/>
            <a:r>
              <a:rPr lang="nl-NL" sz="2000" dirty="0">
                <a:solidFill>
                  <a:schemeClr val="bg1"/>
                </a:solidFill>
                <a:latin typeface="Avenir Next Condensed"/>
              </a:rPr>
              <a:t>Structureel hoge studenttevredenheid </a:t>
            </a:r>
          </a:p>
          <a:p>
            <a:pPr lvl="1"/>
            <a:r>
              <a:rPr lang="nl-NL" sz="2000" dirty="0">
                <a:solidFill>
                  <a:schemeClr val="bg1"/>
                </a:solidFill>
                <a:latin typeface="Avenir Next Condensed"/>
              </a:rPr>
              <a:t>Levens veranderende opleiding</a:t>
            </a:r>
          </a:p>
          <a:p>
            <a:endParaRPr lang="en-US" sz="2000" dirty="0">
              <a:solidFill>
                <a:schemeClr val="bg1"/>
              </a:solidFill>
            </a:endParaRPr>
          </a:p>
        </p:txBody>
      </p:sp>
      <p:pic>
        <p:nvPicPr>
          <p:cNvPr id="5" name="Afbeelding 4">
            <a:extLst>
              <a:ext uri="{FF2B5EF4-FFF2-40B4-BE49-F238E27FC236}">
                <a16:creationId xmlns:a16="http://schemas.microsoft.com/office/drawing/2014/main" id="{04AB9786-5294-8024-A5A7-D42653299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441" y="369913"/>
            <a:ext cx="2478143" cy="2784532"/>
          </a:xfrm>
          <a:prstGeom prst="rect">
            <a:avLst/>
          </a:prstGeom>
        </p:spPr>
      </p:pic>
      <p:sp>
        <p:nvSpPr>
          <p:cNvPr id="16397" name="Rectangle 1639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persoon, buiten, man, vasthouden&#10;&#10;Automatisch gegenereerde beschrijving">
            <a:extLst>
              <a:ext uri="{FF2B5EF4-FFF2-40B4-BE49-F238E27FC236}">
                <a16:creationId xmlns:a16="http://schemas.microsoft.com/office/drawing/2014/main" id="{4968CCD9-EDB9-49A1-9428-FF1A4A653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661" y="3776793"/>
            <a:ext cx="3588640" cy="2691480"/>
          </a:xfrm>
          <a:prstGeom prst="rect">
            <a:avLst/>
          </a:prstGeom>
        </p:spPr>
      </p:pic>
      <p:sp>
        <p:nvSpPr>
          <p:cNvPr id="16388" name="Tijdelijke aanduiding voor dianummer 3"/>
          <p:cNvSpPr>
            <a:spLocks noGrp="1"/>
          </p:cNvSpPr>
          <p:nvPr>
            <p:ph type="sldNum" sz="quarter" idx="4294967295"/>
          </p:nvPr>
        </p:nvSpPr>
        <p:spPr bwMode="auto">
          <a:xfrm>
            <a:off x="9303026" y="6356350"/>
            <a:ext cx="2050774"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C9DAF80F-D1B8-4E66-B67D-23C13E9D0800}" type="slidenum">
              <a:rPr lang="nl-NL" altLang="en-US" sz="1800">
                <a:solidFill>
                  <a:schemeClr val="bg1">
                    <a:lumMod val="50000"/>
                  </a:schemeClr>
                </a:solidFill>
              </a:rPr>
              <a:pPr>
                <a:lnSpc>
                  <a:spcPct val="90000"/>
                </a:lnSpc>
                <a:spcBef>
                  <a:spcPct val="0"/>
                </a:spcBef>
                <a:spcAft>
                  <a:spcPts val="600"/>
                </a:spcAft>
                <a:buFontTx/>
                <a:buNone/>
              </a:pPr>
              <a:t>9</a:t>
            </a:fld>
            <a:endParaRPr lang="nl-NL" altLang="en-US" sz="1800">
              <a:solidFill>
                <a:schemeClr val="bg1">
                  <a:lumMod val="50000"/>
                </a:schemeClr>
              </a:solidFill>
            </a:endParaRPr>
          </a:p>
        </p:txBody>
      </p:sp>
      <p:sp>
        <p:nvSpPr>
          <p:cNvPr id="16399" name="Rectangle 1639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333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8bbd0e-39d7-4aa8-8c3c-34ec3b664d7c">
      <Terms xmlns="http://schemas.microsoft.com/office/infopath/2007/PartnerControls"/>
    </lcf76f155ced4ddcb4097134ff3c332f>
    <TaxCatchAll xmlns="ed76ff03-2d34-4058-b076-a914e0823f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307B2BEFD96D458F2F95DCA529784F" ma:contentTypeVersion="19" ma:contentTypeDescription="Create a new document." ma:contentTypeScope="" ma:versionID="e3ec0eeffaccbaf8a1dfb512ab83718a">
  <xsd:schema xmlns:xsd="http://www.w3.org/2001/XMLSchema" xmlns:xs="http://www.w3.org/2001/XMLSchema" xmlns:p="http://schemas.microsoft.com/office/2006/metadata/properties" xmlns:ns2="6f8bbd0e-39d7-4aa8-8c3c-34ec3b664d7c" xmlns:ns3="ed76ff03-2d34-4058-b076-a914e0823fde" targetNamespace="http://schemas.microsoft.com/office/2006/metadata/properties" ma:root="true" ma:fieldsID="ea4301d23f6f9dac95528d4dcaae3aca" ns2:_="" ns3:_="">
    <xsd:import namespace="6f8bbd0e-39d7-4aa8-8c3c-34ec3b664d7c"/>
    <xsd:import namespace="ed76ff03-2d34-4058-b076-a914e0823f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bbd0e-39d7-4aa8-8c3c-34ec3b664d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aa0a0a-ab1b-4084-9454-0fab047259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6ff03-2d34-4058-b076-a914e0823f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78cbdc5-1515-46e3-a5ae-e703f81fba41}" ma:internalName="TaxCatchAll" ma:showField="CatchAllData" ma:web="ed76ff03-2d34-4058-b076-a914e0823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35C33-424E-4F49-AFEB-B3CC5251C9EC}">
  <ds:schemaRefs>
    <ds:schemaRef ds:uri="http://schemas.microsoft.com/office/2006/metadata/properties"/>
    <ds:schemaRef ds:uri="http://purl.org/dc/terms/"/>
    <ds:schemaRef ds:uri="http://schemas.microsoft.com/office/2006/documentManagement/types"/>
    <ds:schemaRef ds:uri="eae4af99-a0f5-4ef1-b3f0-6eddda317deb"/>
    <ds:schemaRef ds:uri="http://purl.org/dc/dcmitype/"/>
    <ds:schemaRef ds:uri="88550297-173f-471d-b90b-4a0482cc4923"/>
    <ds:schemaRef ds:uri="http://schemas.microsoft.com/office/infopath/2007/PartnerControls"/>
    <ds:schemaRef ds:uri="http://purl.org/dc/elements/1.1/"/>
    <ds:schemaRef ds:uri="http://schemas.openxmlformats.org/package/2006/metadata/core-properties"/>
    <ds:schemaRef ds:uri="http://www.w3.org/XML/1998/namespace"/>
    <ds:schemaRef ds:uri="6f8bbd0e-39d7-4aa8-8c3c-34ec3b664d7c"/>
    <ds:schemaRef ds:uri="ed76ff03-2d34-4058-b076-a914e0823fde"/>
  </ds:schemaRefs>
</ds:datastoreItem>
</file>

<file path=customXml/itemProps2.xml><?xml version="1.0" encoding="utf-8"?>
<ds:datastoreItem xmlns:ds="http://schemas.openxmlformats.org/officeDocument/2006/customXml" ds:itemID="{FCDE9C8B-E2B7-4CF8-8D11-8765C1C36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bbd0e-39d7-4aa8-8c3c-34ec3b664d7c"/>
    <ds:schemaRef ds:uri="ed76ff03-2d34-4058-b076-a914e0823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87888C-29A9-420D-B461-0B36219573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Breedbeeld</PresentationFormat>
  <Paragraphs>52</Paragraphs>
  <Slides>11</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Avenir Next Condensed</vt:lpstr>
      <vt:lpstr>Calibri</vt:lpstr>
      <vt:lpstr>Calibri Light</vt:lpstr>
      <vt:lpstr>Kantoorthema</vt:lpstr>
      <vt:lpstr>Master Management en Innovatie in maatschappelijke organisaties</vt:lpstr>
      <vt:lpstr>    </vt:lpstr>
      <vt:lpstr>VOOR WIE? </vt:lpstr>
      <vt:lpstr> PROGRAMMA MMI </vt:lpstr>
      <vt:lpstr> GOUDEN DRADEN  OP LEERAVONTUUR &amp; WELKE STRAATWAARDE KAN DE MMI HEBBEN? </vt:lpstr>
      <vt:lpstr>    </vt:lpstr>
      <vt:lpstr> Professionele Master Standaard </vt:lpstr>
      <vt:lpstr>Aantoonbaar &amp; voelbaar rendement</vt:lpstr>
      <vt:lpstr>Algemene informatie</vt:lpstr>
      <vt:lpstr>Conferenties &amp; kosten </vt:lpstr>
      <vt:lpstr>Locaties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onnavolgbare kunstkenner Will Gompertz leert je denken als een kunstenaar!  Voor sommigen is het eenvoudig om nieuwe ideeën te verzinnen en anderen kost het moeite. Als wij als MMI ‘ers veranderingen willen aanwakkeren dan kunnen we leren van de kunsten.   Neem de power point even door en ontdek of  de eigenschappen van een kunstenaar ook passen bij jou als leider en veranderaar.</dc:title>
  <dc:creator>Martijn Emons</dc:creator>
  <cp:lastModifiedBy>Cazander, H.J.G. (Wouke)</cp:lastModifiedBy>
  <cp:revision>7</cp:revision>
  <dcterms:created xsi:type="dcterms:W3CDTF">2021-01-22T13:27:25Z</dcterms:created>
  <dcterms:modified xsi:type="dcterms:W3CDTF">2023-11-14T15:41:07Z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0x010100CB307B2BEFD96D458F2F95DCA529784F</vt:lpwstr>
  </property>
  <property fmtid="{D5CDD505-2E9C-101B-9397-08002B2CF9AE}" pid="3" name="MediaServiceImageTags">
    <vt:lpwstr/>
  </property>
</Properties>
</file>