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5"/>
  </p:sldMasterIdLst>
  <p:notesMasterIdLst>
    <p:notesMasterId r:id="rId13"/>
  </p:notesMasterIdLst>
  <p:handoutMasterIdLst>
    <p:handoutMasterId r:id="rId14"/>
  </p:handoutMasterIdLst>
  <p:sldIdLst>
    <p:sldId id="380" r:id="rId6"/>
    <p:sldId id="419" r:id="rId7"/>
    <p:sldId id="439" r:id="rId8"/>
    <p:sldId id="438" r:id="rId9"/>
    <p:sldId id="437" r:id="rId10"/>
    <p:sldId id="436" r:id="rId11"/>
    <p:sldId id="431" r:id="rId12"/>
  </p:sldIdLst>
  <p:sldSz cx="17556163" cy="9875838"/>
  <p:notesSz cx="9296400" cy="7010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1pPr>
    <a:lvl2pPr marL="658368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2pPr>
    <a:lvl3pPr marL="1316736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3pPr>
    <a:lvl4pPr marL="1975104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4pPr>
    <a:lvl5pPr marL="2633472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5pPr>
    <a:lvl6pPr marL="3291840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6pPr>
    <a:lvl7pPr marL="3950208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7pPr>
    <a:lvl8pPr marL="4608576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8pPr>
    <a:lvl9pPr marL="5266944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EF86625-C7A8-4262-862D-1DD20B639C1B}">
          <p14:sldIdLst>
            <p14:sldId id="380"/>
          </p14:sldIdLst>
        </p14:section>
        <p14:section name="Naamloze sectie" id="{45CC656E-50A7-4262-BE3C-CB4F99020F1A}">
          <p14:sldIdLst>
            <p14:sldId id="419"/>
            <p14:sldId id="439"/>
            <p14:sldId id="438"/>
            <p14:sldId id="437"/>
            <p14:sldId id="436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11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nk, V. (Vincent)" initials="VV(" lastIdx="2" clrIdx="0">
    <p:extLst>
      <p:ext uri="{19B8F6BF-5375-455C-9EA6-DF929625EA0E}">
        <p15:presenceInfo xmlns:p15="http://schemas.microsoft.com/office/powerpoint/2012/main" userId="S::VonkV@hr.nl::e3f15f35-745d-4dc0-97ff-461d56449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104D"/>
    <a:srgbClr val="CC0033"/>
    <a:srgbClr val="D00F4D"/>
    <a:srgbClr val="C80536"/>
    <a:srgbClr val="D5155E"/>
    <a:srgbClr val="E5E5E5"/>
    <a:srgbClr val="B2B2B2"/>
    <a:srgbClr val="FFFFFF"/>
    <a:srgbClr val="008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3137F-6632-4F2E-9EE2-E6A179F0C282}" v="5" dt="2021-11-05T14:27:32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4" autoAdjust="0"/>
    <p:restoredTop sz="86447" autoAdjust="0"/>
  </p:normalViewPr>
  <p:slideViewPr>
    <p:cSldViewPr>
      <p:cViewPr varScale="1">
        <p:scale>
          <a:sx n="58" d="100"/>
          <a:sy n="58" d="100"/>
        </p:scale>
        <p:origin x="96" y="516"/>
      </p:cViewPr>
      <p:guideLst>
        <p:guide orient="horz" pos="3111"/>
        <p:guide pos="5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44" y="-96"/>
      </p:cViewPr>
      <p:guideLst>
        <p:guide orient="horz" pos="2207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r>
              <a:rPr lang="nl-NL"/>
              <a:t>page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706" y="2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24824881-9DDB-4D88-8AA7-B169E5F5BEE5}" type="datetimeFigureOut">
              <a:rPr lang="nl-NL"/>
              <a:pPr/>
              <a:t>14-11-2023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368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06" y="6658368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8CE7FF91-F377-4BF6-9B1C-16582466F57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9131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r>
              <a:rPr lang="nl-NL" dirty="0"/>
              <a:t>page </a:t>
            </a:r>
            <a:r>
              <a:rPr lang="nl-NL" dirty="0" err="1"/>
              <a:t>number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706" y="2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64B75995-3EBB-475A-964F-373DA5D575E7}" type="datetimeFigureOut">
              <a:rPr lang="nl-NL"/>
              <a:pPr/>
              <a:t>14-11-2023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nl-N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419" y="3329746"/>
            <a:ext cx="7437562" cy="3154848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368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706" y="6658368"/>
            <a:ext cx="4027481" cy="350913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CC0A3BD6-6184-462B-A657-75721E8B564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4175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658368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1316736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975104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2633472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DE672-904B-45E5-AE2A-C4B160AC8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063"/>
            <a:ext cx="17556163" cy="35935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2357268"/>
          </a:xfrm>
          <a:prstGeom prst="rect">
            <a:avLst/>
          </a:prstGeom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31520" y="1973099"/>
            <a:ext cx="15419839" cy="548658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Font typeface="Wingdings" pitchFamily="-80" charset="2"/>
              <a:buNone/>
              <a:defRPr sz="3200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de </a:t>
            </a:r>
            <a:r>
              <a:rPr lang="en-US" noProof="0" dirty="0" err="1"/>
              <a:t>namen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43450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54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D4A26B67-482A-4F66-9CA5-B82D1CAE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485" y="9144279"/>
            <a:ext cx="6538428" cy="57608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dirty="0"/>
              <a:t>Onderwerp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631717F-B269-4AB3-A18A-A2DFB34B66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88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6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"/>
            <a:ext cx="17556163" cy="98744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F25C2-3BB1-41D7-8D6A-69F8CA783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10" y="8899330"/>
            <a:ext cx="716533" cy="72008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C9417EC-E35B-4AE1-9CED-32F6EE88A04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521498" y="2562440"/>
            <a:ext cx="10873208" cy="54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 i="1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2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"/>
            <a:ext cx="17556163" cy="98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1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"/>
            <a:ext cx="17556162" cy="98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553B46-4CFE-44EF-B1E1-0880C21A1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6043484" cy="63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85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93F3384-4D46-425E-9492-98C381B81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2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6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E8AA42-FF6F-4B69-9487-6E4C8BDB3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1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597D443-F94D-4AC0-AB53-FBDF8FF7E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3185" y="2628900"/>
            <a:ext cx="7494588" cy="62658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2400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8500790" y="2628900"/>
            <a:ext cx="7494588" cy="62658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2400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59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9"/>
          <a:stretch/>
        </p:blipFill>
        <p:spPr>
          <a:xfrm>
            <a:off x="-2" y="7039253"/>
            <a:ext cx="17556166" cy="2844199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B379F31-64A2-46F6-9B9E-A6DBA6A60F9E}"/>
              </a:ext>
            </a:extLst>
          </p:cNvPr>
          <p:cNvSpPr/>
          <p:nvPr userDrawn="1"/>
        </p:nvSpPr>
        <p:spPr bwMode="auto">
          <a:xfrm>
            <a:off x="16338921" y="8754343"/>
            <a:ext cx="1008112" cy="9425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C62C69-8829-41C1-AECF-D34CE2F08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54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9C12B06-B7E2-499B-B1C6-BE498F88F2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1pPr>
            <a:lvl2pPr marL="0" indent="-5400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080000" indent="-5400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800" i="0">
                <a:solidFill>
                  <a:schemeClr val="bg1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A48393-5ADF-4BE8-81BF-FD0655D872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063"/>
            <a:ext cx="17556163" cy="35935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187248-3B28-470A-913B-B3FE15681B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4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nl-NL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1pPr>
            <a:lvl2pPr marL="0" indent="-5400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080000" indent="-5400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800" i="0">
                <a:solidFill>
                  <a:schemeClr val="bg1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44B151-FFE5-4A74-AC88-28ED9EF0F5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10" y="8899330"/>
            <a:ext cx="716533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9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10" y="8899330"/>
            <a:ext cx="716533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55FBA1-6DCC-47F3-AD6E-FE670513288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45" r:id="rId2"/>
    <p:sldLayoutId id="2147484595" r:id="rId3"/>
    <p:sldLayoutId id="2147484543" r:id="rId4"/>
    <p:sldLayoutId id="2147484596" r:id="rId5"/>
    <p:sldLayoutId id="2147484599" r:id="rId6"/>
    <p:sldLayoutId id="2147484594" r:id="rId7"/>
    <p:sldLayoutId id="2147484650" r:id="rId8"/>
    <p:sldLayoutId id="2147484646" r:id="rId9"/>
    <p:sldLayoutId id="2147484600" r:id="rId10"/>
    <p:sldLayoutId id="2147484607" r:id="rId11"/>
    <p:sldLayoutId id="2147484606" r:id="rId12"/>
    <p:sldLayoutId id="2147484605" r:id="rId13"/>
    <p:sldLayoutId id="2147484648" r:id="rId14"/>
    <p:sldLayoutId id="2147484649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0" indent="0" algn="l" rtl="0" eaLnBrk="1" fontAlgn="base" hangingPunct="1">
        <a:spcBef>
          <a:spcPct val="35000"/>
        </a:spcBef>
        <a:spcAft>
          <a:spcPct val="0"/>
        </a:spcAft>
        <a:buSzPct val="80000"/>
        <a:buFontTx/>
        <a:buNone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565150" indent="-180975" algn="l" rtl="0" eaLnBrk="1" fontAlgn="base" hangingPunct="1">
        <a:spcBef>
          <a:spcPct val="35000"/>
        </a:spcBef>
        <a:spcAft>
          <a:spcPct val="0"/>
        </a:spcAft>
        <a:buSzPct val="7500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28688" indent="-166688" algn="l" rtl="0" eaLnBrk="1" fontAlgn="base" hangingPunct="1">
        <a:spcBef>
          <a:spcPct val="35000"/>
        </a:spcBef>
        <a:spcAft>
          <a:spcPct val="0"/>
        </a:spcAft>
        <a:buChar char="•"/>
        <a:defRPr i="1">
          <a:solidFill>
            <a:schemeClr val="tx2"/>
          </a:solidFill>
          <a:latin typeface="+mn-lt"/>
          <a:ea typeface="+mn-ea"/>
        </a:defRPr>
      </a:lvl3pPr>
      <a:lvl4pPr marL="1270000" indent="-119063" algn="l" rtl="0" eaLnBrk="1" fontAlgn="base" hangingPunct="1">
        <a:spcBef>
          <a:spcPct val="35000"/>
        </a:spcBef>
        <a:spcAft>
          <a:spcPct val="0"/>
        </a:spcAft>
        <a:buSzPct val="75000"/>
        <a:buFont typeface="Times" pitchFamily="-80" charset="0"/>
        <a:buChar char="•"/>
        <a:defRPr sz="1600">
          <a:solidFill>
            <a:schemeClr val="tx2"/>
          </a:solidFill>
          <a:latin typeface="+mn-lt"/>
          <a:ea typeface="+mn-ea"/>
        </a:defRPr>
      </a:lvl4pPr>
      <a:lvl5pPr marL="16811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1383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6pPr>
      <a:lvl7pPr marL="25955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7pPr>
      <a:lvl8pPr marL="30527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8pPr>
      <a:lvl9pPr marL="35099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hogeschoolrotterdam.nl/opleidingen/bachelor/leraar-gezondheidszorg-en-welzijn/deeltijd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kennisbases.10voordeleraar.nl/pdf/kennisbasis-bachelor-gezondheidszorg-en-welzijn.pdf" TargetMode="External"/><Relationship Id="rId5" Type="http://schemas.openxmlformats.org/officeDocument/2006/relationships/hyperlink" Target="https://wij-leren.nl/bekwaamheidseisen-leraar-voortgezet-onderwijs.php" TargetMode="External"/><Relationship Id="rId4" Type="http://schemas.openxmlformats.org/officeDocument/2006/relationships/hyperlink" Target="mailto:m.w.kok@hr.n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online open dag Lerarenopleiding Gezondheidszorg en Welzijn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Hogeschool Rotterdam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353145" y="8826351"/>
            <a:ext cx="3226060" cy="57608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nl-NL" sz="2100" dirty="0"/>
              <a:t>Schooljaar 2024</a:t>
            </a:r>
          </a:p>
        </p:txBody>
      </p:sp>
    </p:spTree>
    <p:extLst>
      <p:ext uri="{BB962C8B-B14F-4D97-AF65-F5344CB8AC3E}">
        <p14:creationId xmlns:p14="http://schemas.microsoft.com/office/powerpoint/2010/main" val="328763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95B81-4B48-49AD-B128-7058C1DED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Belangrijkste kenmerken van de 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38A97A-F61C-4B35-9936-2363EC842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85" y="2628900"/>
            <a:ext cx="14977664" cy="62658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4400" dirty="0">
                <a:solidFill>
                  <a:srgbClr val="FF0000"/>
                </a:solidFill>
              </a:rPr>
              <a:t>Een lerarenopleiding voor de leraar beroepsonderwijs </a:t>
            </a:r>
          </a:p>
          <a:p>
            <a:pPr lvl="1">
              <a:spcAft>
                <a:spcPts val="1200"/>
              </a:spcAft>
            </a:pPr>
            <a:r>
              <a:rPr lang="nl-NL" sz="4400" dirty="0"/>
              <a:t>binnen het domein van zorg en welzijn </a:t>
            </a:r>
          </a:p>
          <a:p>
            <a:pPr lvl="1">
              <a:spcAft>
                <a:spcPts val="1200"/>
              </a:spcAft>
            </a:pPr>
            <a:r>
              <a:rPr lang="nl-NL" sz="4400" dirty="0"/>
              <a:t>binnen het vmbo en het mbo.</a:t>
            </a:r>
          </a:p>
          <a:p>
            <a:pPr lvl="1" indent="0">
              <a:spcAft>
                <a:spcPts val="1200"/>
              </a:spcAft>
              <a:buNone/>
            </a:pPr>
            <a:r>
              <a:rPr lang="nl-NL" sz="4400" dirty="0">
                <a:solidFill>
                  <a:srgbClr val="FF0000"/>
                </a:solidFill>
              </a:rPr>
              <a:t>Deeltijdopleiding </a:t>
            </a:r>
          </a:p>
          <a:p>
            <a:pPr lvl="1" indent="0">
              <a:spcAft>
                <a:spcPts val="1200"/>
              </a:spcAft>
              <a:buNone/>
            </a:pPr>
            <a:r>
              <a:rPr lang="nl-NL" sz="4400" dirty="0">
                <a:solidFill>
                  <a:srgbClr val="FF0000"/>
                </a:solidFill>
              </a:rPr>
              <a:t>Flexibel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2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113F-0257-4B03-ACF4-B682E616C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Uitgangspunten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7DEB-4994-437C-9A1D-120DFA2EE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85" y="2628900"/>
            <a:ext cx="9289032" cy="66294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nl-NL" sz="3600" b="1" dirty="0">
                <a:solidFill>
                  <a:srgbClr val="FF0000"/>
                </a:solidFill>
              </a:rPr>
              <a:t>Onze visie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C003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3600" dirty="0"/>
              <a:t>Je kunt het misschien nog niet, je mag het hier leren.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C003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3600" dirty="0"/>
              <a:t>Goede relatie heel belangrijk om te presteren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C003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3600" dirty="0"/>
              <a:t>De docenten geven het goede voorbeeld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CC0033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3600" dirty="0"/>
              <a:t>Wij expliciteren ons eigen handelen, waarom doen wij het zoals we het doen</a:t>
            </a:r>
          </a:p>
          <a:p>
            <a:pPr lvl="1"/>
            <a:endParaRPr lang="nl-NL" sz="2800" dirty="0"/>
          </a:p>
          <a:p>
            <a:pPr lvl="1"/>
            <a:endParaRPr lang="nl-NL" sz="2800" dirty="0"/>
          </a:p>
          <a:p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CD9B7-F0EE-4BFF-AF54-A62B6E902B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434265" y="2628900"/>
            <a:ext cx="6840760" cy="6265863"/>
          </a:xfrm>
        </p:spPr>
        <p:txBody>
          <a:bodyPr/>
          <a:lstStyle/>
          <a:p>
            <a:r>
              <a:rPr lang="nl-NL" sz="3600" b="1" dirty="0">
                <a:solidFill>
                  <a:srgbClr val="FF0000"/>
                </a:solidFill>
              </a:rPr>
              <a:t>Bekwaamheden van de leraar</a:t>
            </a:r>
          </a:p>
          <a:p>
            <a:endParaRPr lang="nl-NL" sz="3600" b="1" dirty="0"/>
          </a:p>
          <a:p>
            <a:pPr lvl="1"/>
            <a:r>
              <a:rPr lang="nl-NL" sz="3600" dirty="0"/>
              <a:t>Pedagogisch bekwaam</a:t>
            </a:r>
          </a:p>
          <a:p>
            <a:pPr lvl="1"/>
            <a:r>
              <a:rPr lang="nl-NL" sz="3600" dirty="0"/>
              <a:t>Vakdidactisch bekwaam</a:t>
            </a:r>
          </a:p>
          <a:p>
            <a:pPr lvl="1"/>
            <a:r>
              <a:rPr lang="nl-NL" sz="3600" dirty="0"/>
              <a:t>Vakinhoudelijk bekwaam</a:t>
            </a:r>
          </a:p>
          <a:p>
            <a:pPr lvl="1"/>
            <a:endParaRPr lang="nl-NL" sz="3600" dirty="0"/>
          </a:p>
          <a:p>
            <a:pPr lvl="1"/>
            <a:r>
              <a:rPr lang="nl-NL" sz="3600" dirty="0"/>
              <a:t>Professioneel bekwaam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8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D4E7F-B378-42DC-9FB7-1107272A6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onderwijs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2A5B-A95D-46D0-A749-EC753C91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185" y="2628900"/>
            <a:ext cx="7494588" cy="7074365"/>
          </a:xfrm>
        </p:spPr>
        <p:txBody>
          <a:bodyPr/>
          <a:lstStyle/>
          <a:p>
            <a:r>
              <a:rPr lang="nl-NL" b="1" dirty="0"/>
              <a:t>Drie leerlijnen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tx2"/>
                </a:solidFill>
              </a:rPr>
              <a:t>Beroepsontwikkeling</a:t>
            </a:r>
          </a:p>
          <a:p>
            <a:pPr marL="1537200" lvl="2" indent="-457200"/>
            <a:r>
              <a:rPr lang="nl-NL" sz="2800" dirty="0"/>
              <a:t>Ben je ‘in control’ ten aanzien van jouw ontwikkeling als leraar?</a:t>
            </a:r>
          </a:p>
          <a:p>
            <a:pPr marL="1537200" lvl="2" indent="-457200"/>
            <a:r>
              <a:rPr lang="nl-NL" sz="2800" dirty="0"/>
              <a:t>Wie ben je als leraar?</a:t>
            </a:r>
          </a:p>
          <a:p>
            <a:pPr marL="1537200" lvl="2" indent="-457200"/>
            <a:r>
              <a:rPr lang="nl-NL" sz="2800" dirty="0"/>
              <a:t>Welke leraar wil je zijn?</a:t>
            </a:r>
          </a:p>
          <a:p>
            <a:pPr marL="1537200" lvl="2" indent="-457200"/>
            <a:endParaRPr lang="nl-NL" sz="2800" dirty="0"/>
          </a:p>
          <a:p>
            <a:pPr lvl="2" indent="0">
              <a:buNone/>
            </a:pPr>
            <a:r>
              <a:rPr lang="nl-NL" sz="2800" dirty="0"/>
              <a:t>Je werkt aan je portfolio</a:t>
            </a:r>
          </a:p>
          <a:p>
            <a:pPr marL="1537200" lvl="2" indent="-457200"/>
            <a:r>
              <a:rPr lang="nl-NL" sz="2800" dirty="0"/>
              <a:t>Niveau 1: eind jaar 1</a:t>
            </a:r>
          </a:p>
          <a:p>
            <a:pPr marL="1537200" lvl="2" indent="-457200"/>
            <a:r>
              <a:rPr lang="nl-NL" sz="2800" dirty="0"/>
              <a:t>Niveau 2: eind jaar 3</a:t>
            </a:r>
          </a:p>
          <a:p>
            <a:pPr marL="1537200" lvl="2" indent="-457200"/>
            <a:r>
              <a:rPr lang="nl-NL" sz="2800" dirty="0"/>
              <a:t>Niveau 3: eind jaar 4</a:t>
            </a:r>
          </a:p>
          <a:p>
            <a:pPr marL="1537200" lvl="2" indent="-457200"/>
            <a:endParaRPr lang="nl-NL" sz="2800" dirty="0"/>
          </a:p>
          <a:p>
            <a:pPr marL="1537200" lvl="2" indent="-457200"/>
            <a:endParaRPr lang="nl-NL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B4BAB4-E892-4D7A-8DB9-D3C897FAB7D6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11940835" y="5091271"/>
          <a:ext cx="615043" cy="1341120"/>
        </p:xfrm>
        <a:graphic>
          <a:graphicData uri="http://schemas.openxmlformats.org/drawingml/2006/table">
            <a:tbl>
              <a:tblPr/>
              <a:tblGrid>
                <a:gridCol w="615043">
                  <a:extLst>
                    <a:ext uri="{9D8B030D-6E8A-4147-A177-3AD203B41FA5}">
                      <a16:colId xmlns:a16="http://schemas.microsoft.com/office/drawing/2014/main" val="42967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>
                          <a:effectLst/>
                          <a:latin typeface="Calibri" panose="020F0502020204030204" pitchFamily="34" charset="0"/>
                        </a:rPr>
                        <a:t>Self motivation</a:t>
                      </a:r>
                      <a:r>
                        <a:rPr lang="nl-NL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4041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>
                          <a:effectLst/>
                          <a:latin typeface="Calibri" panose="020F0502020204030204" pitchFamily="34" charset="0"/>
                        </a:rPr>
                        <a:t>Self management</a:t>
                      </a:r>
                      <a:r>
                        <a:rPr lang="nl-NL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20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>
                          <a:effectLst/>
                          <a:latin typeface="Calibri" panose="020F0502020204030204" pitchFamily="34" charset="0"/>
                        </a:rPr>
                        <a:t>Self monitoring</a:t>
                      </a:r>
                      <a:r>
                        <a:rPr lang="nl-NL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533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nl-NL" sz="8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800" b="1" i="0" dirty="0" err="1">
                          <a:effectLst/>
                          <a:latin typeface="Calibri" panose="020F0502020204030204" pitchFamily="34" charset="0"/>
                        </a:rPr>
                        <a:t>modifcation</a:t>
                      </a:r>
                      <a:r>
                        <a:rPr lang="nl-NL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 dirty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3898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4F177D-1531-4934-92E7-DA56DFE0F041}"/>
              </a:ext>
            </a:extLst>
          </p:cNvPr>
          <p:cNvGraphicFramePr>
            <a:graphicFrameLocks noGrp="1"/>
          </p:cNvGraphicFramePr>
          <p:nvPr/>
        </p:nvGraphicFramePr>
        <p:xfrm>
          <a:off x="8470560" y="5091271"/>
          <a:ext cx="615043" cy="1341120"/>
        </p:xfrm>
        <a:graphic>
          <a:graphicData uri="http://schemas.openxmlformats.org/drawingml/2006/table">
            <a:tbl>
              <a:tblPr/>
              <a:tblGrid>
                <a:gridCol w="615043">
                  <a:extLst>
                    <a:ext uri="{9D8B030D-6E8A-4147-A177-3AD203B41FA5}">
                      <a16:colId xmlns:a16="http://schemas.microsoft.com/office/drawing/2014/main" val="2253670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>
                          <a:effectLst/>
                          <a:latin typeface="Calibri" panose="020F0502020204030204" pitchFamily="34" charset="0"/>
                        </a:rPr>
                        <a:t>Self motivation</a:t>
                      </a:r>
                      <a:r>
                        <a:rPr lang="nl-NL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7136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>
                          <a:effectLst/>
                          <a:latin typeface="Calibri" panose="020F0502020204030204" pitchFamily="34" charset="0"/>
                        </a:rPr>
                        <a:t>Self management</a:t>
                      </a:r>
                      <a:r>
                        <a:rPr lang="nl-NL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641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>
                          <a:effectLst/>
                          <a:latin typeface="Calibri" panose="020F0502020204030204" pitchFamily="34" charset="0"/>
                        </a:rPr>
                        <a:t>Self monitoring</a:t>
                      </a:r>
                      <a:r>
                        <a:rPr lang="nl-NL" sz="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639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800" b="1" i="0" dirty="0" err="1">
                          <a:effectLst/>
                          <a:latin typeface="Calibri" panose="020F0502020204030204" pitchFamily="34" charset="0"/>
                        </a:rPr>
                        <a:t>Self</a:t>
                      </a:r>
                      <a:r>
                        <a:rPr lang="nl-NL" sz="8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NL" sz="800" b="1" i="0" dirty="0" err="1">
                          <a:effectLst/>
                          <a:latin typeface="Calibri" panose="020F0502020204030204" pitchFamily="34" charset="0"/>
                        </a:rPr>
                        <a:t>modifcation</a:t>
                      </a:r>
                      <a:r>
                        <a:rPr lang="nl-NL" sz="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 dirty="0">
                        <a:effectLst/>
                      </a:endParaRPr>
                    </a:p>
                  </a:txBody>
                  <a:tcPr>
                    <a:lnL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1359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69D309-9B22-478B-9D94-66DEF5502E87}"/>
              </a:ext>
            </a:extLst>
          </p:cNvPr>
          <p:cNvSpPr txBox="1">
            <a:spLocks/>
          </p:cNvSpPr>
          <p:nvPr/>
        </p:nvSpPr>
        <p:spPr>
          <a:xfrm>
            <a:off x="7769969" y="2411882"/>
            <a:ext cx="9288799" cy="707436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5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-54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080000" indent="-54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Char char="•"/>
              <a:defRPr sz="2400" i="0">
                <a:solidFill>
                  <a:srgbClr val="000000"/>
                </a:solidFill>
                <a:latin typeface="+mn-lt"/>
                <a:ea typeface="+mn-ea"/>
              </a:defRPr>
            </a:lvl3pPr>
            <a:lvl4pPr marL="1270000" indent="-119063" algn="l" rtl="0" eaLnBrk="1" fontAlgn="base" hangingPunct="1">
              <a:spcBef>
                <a:spcPct val="35000"/>
              </a:spcBef>
              <a:spcAft>
                <a:spcPct val="0"/>
              </a:spcAft>
              <a:buSzPct val="75000"/>
              <a:buFont typeface="Times" pitchFamily="-80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811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1383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5955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0527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5099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457200" lvl="1" indent="-457200"/>
            <a:r>
              <a:rPr lang="nl-NL" sz="3600" dirty="0">
                <a:solidFill>
                  <a:srgbClr val="00B0F0"/>
                </a:solidFill>
              </a:rPr>
              <a:t>Pedagogisch/ didactische lijn</a:t>
            </a:r>
          </a:p>
          <a:p>
            <a:pPr marL="1537200" lvl="2" indent="-457200"/>
            <a:r>
              <a:rPr lang="nl-NL" sz="2800" dirty="0"/>
              <a:t>Cursussen waarin doelen betreffende de pedagogiek en didactiek centraal staan.</a:t>
            </a:r>
          </a:p>
          <a:p>
            <a:pPr marL="1537200" lvl="2" indent="-457200"/>
            <a:r>
              <a:rPr lang="nl-NL" sz="2800" dirty="0"/>
              <a:t>Je werkt de eerste drie jaar ieder kwartaal aan een opdracht.</a:t>
            </a:r>
          </a:p>
          <a:p>
            <a:pPr marL="1537200" lvl="2" indent="-457200"/>
            <a:endParaRPr lang="nl-NL" sz="2800" dirty="0"/>
          </a:p>
          <a:p>
            <a:pPr marL="457200" lvl="1" indent="-457200"/>
            <a:r>
              <a:rPr lang="nl-NL" sz="3600" dirty="0">
                <a:solidFill>
                  <a:srgbClr val="00B050"/>
                </a:solidFill>
              </a:rPr>
              <a:t>Kennisbasis </a:t>
            </a:r>
            <a:r>
              <a:rPr lang="nl-NL" sz="3600" kern="0" dirty="0">
                <a:solidFill>
                  <a:srgbClr val="00B050"/>
                </a:solidFill>
              </a:rPr>
              <a:t>Gezondheidszorg en Welzijn</a:t>
            </a:r>
          </a:p>
          <a:p>
            <a:pPr marL="1537200" lvl="2" indent="-457200"/>
            <a:r>
              <a:rPr lang="nl-NL" sz="2800" kern="0" dirty="0"/>
              <a:t>Cursussen in jaar 1 en 2 waarin de doelen gericht zijn op de kennisbasis voor G&amp;W</a:t>
            </a:r>
          </a:p>
          <a:p>
            <a:pPr marL="1537200" lvl="2" indent="-457200"/>
            <a:r>
              <a:rPr lang="nl-NL" sz="2800" kern="0" dirty="0"/>
              <a:t>Bereiden voor op de Landelijke </a:t>
            </a:r>
            <a:r>
              <a:rPr lang="nl-NL" sz="2800" kern="0" dirty="0" err="1"/>
              <a:t>KennisToets</a:t>
            </a:r>
            <a:endParaRPr lang="nl-NL" sz="2800" kern="0" dirty="0"/>
          </a:p>
          <a:p>
            <a:pPr marL="1537200" lvl="2" indent="-457200"/>
            <a:endParaRPr lang="nl-NL" sz="2800" kern="0" dirty="0"/>
          </a:p>
          <a:p>
            <a:pPr marL="1537200" lvl="2" indent="-457200"/>
            <a:endParaRPr lang="nl-NL" sz="2800" kern="0" dirty="0"/>
          </a:p>
          <a:p>
            <a:pPr marL="1537200" lvl="2" indent="-457200"/>
            <a:endParaRPr lang="nl-NL" sz="2800" kern="0" dirty="0"/>
          </a:p>
        </p:txBody>
      </p:sp>
    </p:spTree>
    <p:extLst>
      <p:ext uri="{BB962C8B-B14F-4D97-AF65-F5344CB8AC3E}">
        <p14:creationId xmlns:p14="http://schemas.microsoft.com/office/powerpoint/2010/main" val="298480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88CB-8385-432F-B575-FCE0AAEF6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26A1-BDA2-4BEB-B3C5-B4544724D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149" y="2417639"/>
            <a:ext cx="16777864" cy="7061547"/>
          </a:xfrm>
        </p:spPr>
        <p:txBody>
          <a:bodyPr/>
          <a:lstStyle/>
          <a:p>
            <a:r>
              <a:rPr lang="nl-NL" sz="3200" dirty="0"/>
              <a:t>Hoe vaak loop je stage?</a:t>
            </a:r>
          </a:p>
          <a:p>
            <a:pPr lvl="1"/>
            <a:r>
              <a:rPr lang="nl-NL" sz="3200" dirty="0"/>
              <a:t>Je loopt gedurende de hele opleiding stage:</a:t>
            </a:r>
          </a:p>
          <a:p>
            <a:pPr lvl="2"/>
            <a:r>
              <a:rPr lang="nl-NL" sz="3000" dirty="0"/>
              <a:t>Jaar 1: twee dagdelen, één om voor te bereiden en één voor lesgevende activiteiten</a:t>
            </a:r>
          </a:p>
          <a:p>
            <a:pPr lvl="2"/>
            <a:r>
              <a:rPr lang="nl-NL" sz="3000" dirty="0"/>
              <a:t>Vanaf jaar 2: vier dagdelen, twee om voor te bereiden en twee voor lesgevende activiteiten</a:t>
            </a:r>
          </a:p>
          <a:p>
            <a:pPr lvl="1" indent="0">
              <a:buNone/>
            </a:pPr>
            <a:r>
              <a:rPr lang="nl-NL" sz="3400" dirty="0">
                <a:solidFill>
                  <a:srgbClr val="FF0000"/>
                </a:solidFill>
              </a:rPr>
              <a:t>Of</a:t>
            </a:r>
            <a:r>
              <a:rPr lang="nl-NL" sz="3400" dirty="0"/>
              <a:t> </a:t>
            </a:r>
          </a:p>
          <a:p>
            <a:pPr lvl="1"/>
            <a:r>
              <a:rPr lang="nl-NL" sz="3400" dirty="0"/>
              <a:t>je hebt een aanstelling bij een school voor minimaal twee dagen per week (0,4 fte)</a:t>
            </a:r>
          </a:p>
          <a:p>
            <a:endParaRPr lang="nl-NL" sz="3200" dirty="0"/>
          </a:p>
          <a:p>
            <a:r>
              <a:rPr lang="nl-NL" sz="3200" dirty="0"/>
              <a:t>Waar loop je stage?</a:t>
            </a:r>
          </a:p>
          <a:p>
            <a:pPr lvl="1"/>
            <a:r>
              <a:rPr lang="nl-NL" sz="3200" dirty="0"/>
              <a:t>Op een school/ instelling voor vmbo of mbo, binnen het domein van Zorg en Welzijn</a:t>
            </a:r>
          </a:p>
          <a:p>
            <a:pPr lvl="1"/>
            <a:r>
              <a:rPr lang="nl-NL" sz="3200" dirty="0"/>
              <a:t>Je wordt begeleid door een 2</a:t>
            </a:r>
            <a:r>
              <a:rPr lang="nl-NL" sz="3200" baseline="30000" dirty="0"/>
              <a:t>e</a:t>
            </a:r>
            <a:r>
              <a:rPr lang="nl-NL" sz="3200" dirty="0"/>
              <a:t> graads bevoegde docent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800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hlinkClick r:id="rId2"/>
            <a:extLst>
              <a:ext uri="{FF2B5EF4-FFF2-40B4-BE49-F238E27FC236}">
                <a16:creationId xmlns:a16="http://schemas.microsoft.com/office/drawing/2014/main" id="{372E5BDE-6569-42AE-8770-64888A706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471" r="2409" b="6273"/>
          <a:stretch/>
        </p:blipFill>
        <p:spPr>
          <a:xfrm>
            <a:off x="8343224" y="3209728"/>
            <a:ext cx="8571762" cy="4536504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938BC2F-1968-4218-B3FB-BBE5A36677EE}"/>
              </a:ext>
            </a:extLst>
          </p:cNvPr>
          <p:cNvSpPr/>
          <p:nvPr/>
        </p:nvSpPr>
        <p:spPr>
          <a:xfrm>
            <a:off x="7787319" y="5989000"/>
            <a:ext cx="5317965" cy="2013507"/>
          </a:xfrm>
          <a:prstGeom prst="wedgeEllipseCallout">
            <a:avLst>
              <a:gd name="adj1" fmla="val 82062"/>
              <a:gd name="adj2" fmla="val -98614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A6594-0664-44E5-8C63-DD7928FE6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Wil je nog iets vragen? Wil je nog iets weten?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C5EB6-5F7A-46EB-A055-7789E6D2FAC4}"/>
              </a:ext>
            </a:extLst>
          </p:cNvPr>
          <p:cNvSpPr txBox="1"/>
          <p:nvPr/>
        </p:nvSpPr>
        <p:spPr>
          <a:xfrm>
            <a:off x="8070037" y="6469092"/>
            <a:ext cx="47525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Aanmelden kan voor een </a:t>
            </a:r>
            <a:r>
              <a:rPr lang="nl-NL" sz="2800" b="1" dirty="0">
                <a:solidFill>
                  <a:schemeClr val="tx2"/>
                </a:solidFill>
              </a:rPr>
              <a:t>deeltijdopleiding</a:t>
            </a:r>
            <a:r>
              <a:rPr lang="nl-NL" sz="2800" dirty="0">
                <a:solidFill>
                  <a:schemeClr val="tx2"/>
                </a:solidFill>
              </a:rPr>
              <a:t> tot</a:t>
            </a:r>
          </a:p>
          <a:p>
            <a:pPr algn="ctr"/>
            <a:r>
              <a:rPr lang="nl-NL" sz="2800" dirty="0">
                <a:solidFill>
                  <a:schemeClr val="tx2"/>
                </a:solidFill>
              </a:rPr>
              <a:t> 1 augustus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FCC0D-894C-472B-B1B9-2CE4689B87BA}"/>
              </a:ext>
            </a:extLst>
          </p:cNvPr>
          <p:cNvSpPr txBox="1"/>
          <p:nvPr/>
        </p:nvSpPr>
        <p:spPr>
          <a:xfrm flipH="1">
            <a:off x="199596" y="2419581"/>
            <a:ext cx="8143627" cy="275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Meer vragen?</a:t>
            </a:r>
          </a:p>
          <a:p>
            <a:r>
              <a:rPr lang="nl-NL" dirty="0">
                <a:solidFill>
                  <a:srgbClr val="000000"/>
                </a:solidFill>
              </a:rPr>
              <a:t>Mark Kok – </a:t>
            </a:r>
            <a:r>
              <a:rPr lang="nl-NL" dirty="0">
                <a:solidFill>
                  <a:srgbClr val="000000"/>
                </a:solidFill>
                <a:hlinkClick r:id="rId4"/>
              </a:rPr>
              <a:t>m.w.kok@hr.nl</a:t>
            </a:r>
            <a:r>
              <a:rPr lang="nl-NL" dirty="0">
                <a:solidFill>
                  <a:srgbClr val="000000"/>
                </a:solidFill>
              </a:rPr>
              <a:t>	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Volg ons ook op Instagram via lgw_hr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29F65-04D6-4C18-832A-5EDB3A86585D}"/>
              </a:ext>
            </a:extLst>
          </p:cNvPr>
          <p:cNvSpPr txBox="1"/>
          <p:nvPr/>
        </p:nvSpPr>
        <p:spPr>
          <a:xfrm>
            <a:off x="209128" y="6090047"/>
            <a:ext cx="6336704" cy="328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Meer weten?</a:t>
            </a:r>
            <a:endParaRPr lang="nl-NL" dirty="0">
              <a:solidFill>
                <a:srgbClr val="0000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dirty="0">
                <a:solidFill>
                  <a:srgbClr val="000000"/>
                </a:solidFill>
                <a:hlinkClick r:id="rId5"/>
              </a:rPr>
              <a:t>Bekwaamheidseisen</a:t>
            </a:r>
            <a:r>
              <a:rPr lang="nl-NL" dirty="0">
                <a:solidFill>
                  <a:srgbClr val="000000"/>
                </a:solidFill>
              </a:rPr>
              <a:t> voor de leraar in het vmbo/ mbo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De </a:t>
            </a:r>
            <a:r>
              <a:rPr lang="nl-NL" dirty="0">
                <a:solidFill>
                  <a:srgbClr val="000000"/>
                </a:solidFill>
                <a:hlinkClick r:id="rId6"/>
              </a:rPr>
              <a:t>kennisbasis</a:t>
            </a:r>
            <a:r>
              <a:rPr lang="nl-NL" dirty="0">
                <a:solidFill>
                  <a:srgbClr val="000000"/>
                </a:solidFill>
              </a:rPr>
              <a:t> voor de leraar Gezondheidszorg en Welzijn</a:t>
            </a:r>
          </a:p>
        </p:txBody>
      </p:sp>
    </p:spTree>
    <p:extLst>
      <p:ext uri="{BB962C8B-B14F-4D97-AF65-F5344CB8AC3E}">
        <p14:creationId xmlns:p14="http://schemas.microsoft.com/office/powerpoint/2010/main" val="264828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9235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s voor Hogeschool Rotterdam / HRDM">
  <a:themeElements>
    <a:clrScheme name="HRDM">
      <a:dk1>
        <a:srgbClr val="FFFFFF"/>
      </a:dk1>
      <a:lt1>
        <a:srgbClr val="FFFFFF"/>
      </a:lt1>
      <a:dk2>
        <a:srgbClr val="CC0033"/>
      </a:dk2>
      <a:lt2>
        <a:srgbClr val="0099FF"/>
      </a:lt2>
      <a:accent1>
        <a:srgbClr val="000068"/>
      </a:accent1>
      <a:accent2>
        <a:srgbClr val="FFCC00"/>
      </a:accent2>
      <a:accent3>
        <a:srgbClr val="CC0033"/>
      </a:accent3>
      <a:accent4>
        <a:srgbClr val="B2B2B2"/>
      </a:accent4>
      <a:accent5>
        <a:srgbClr val="E5E5E5"/>
      </a:accent5>
      <a:accent6>
        <a:srgbClr val="E8E8F0"/>
      </a:accent6>
      <a:hlink>
        <a:srgbClr val="0099FF"/>
      </a:hlink>
      <a:folHlink>
        <a:srgbClr val="000068"/>
      </a:folHlink>
    </a:clrScheme>
    <a:fontScheme name="HRDM-Titel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lnDef>
  </a:objectDefaults>
  <a:extraClrSchemeLst>
    <a:extraClrScheme>
      <a:clrScheme name="Inter Acc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00907C"/>
        </a:accent1>
        <a:accent2>
          <a:srgbClr val="319C6B"/>
        </a:accent2>
        <a:accent3>
          <a:srgbClr val="FFFFFF"/>
        </a:accent3>
        <a:accent4>
          <a:srgbClr val="000000"/>
        </a:accent4>
        <a:accent5>
          <a:srgbClr val="AAC6BF"/>
        </a:accent5>
        <a:accent6>
          <a:srgbClr val="2B8D60"/>
        </a:accent6>
        <a:hlink>
          <a:srgbClr val="5C8385"/>
        </a:hlink>
        <a:folHlink>
          <a:srgbClr val="0097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50A5C8"/>
        </a:accent1>
        <a:accent2>
          <a:srgbClr val="2F996A"/>
        </a:accent2>
        <a:accent3>
          <a:srgbClr val="FFFFFF"/>
        </a:accent3>
        <a:accent4>
          <a:srgbClr val="000000"/>
        </a:accent4>
        <a:accent5>
          <a:srgbClr val="B3CFE0"/>
        </a:accent5>
        <a:accent6>
          <a:srgbClr val="2A8A5F"/>
        </a:accent6>
        <a:hlink>
          <a:srgbClr val="B1C37D"/>
        </a:hlink>
        <a:folHlink>
          <a:srgbClr val="0096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8E7A8CBCB6448B193C4A0D333FEA0" ma:contentTypeVersion="0" ma:contentTypeDescription="Create a new document." ma:contentTypeScope="" ma:versionID="e5c7eac44eb8df1761d5c3b43785f32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2E5EAF7-E1DD-4245-AFFD-2CA4487EB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008D01-2D09-4536-A97E-F88317085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B74F29-A70B-4204-83E9-6933B1E436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5D64F2B-DD86-45E7-A190-8CCF5EC8F63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381</Words>
  <Application>Microsoft Office PowerPoint</Application>
  <PresentationFormat>Aangepast</PresentationFormat>
  <Paragraphs>73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</vt:lpstr>
      <vt:lpstr>Wingdings</vt:lpstr>
      <vt:lpstr>Powerpoint Templates voor Hogeschool Rotterdam / HRDM</vt:lpstr>
      <vt:lpstr>Hogeschool Rotterdam</vt:lpstr>
      <vt:lpstr>Belangrijkste kenmerken van de opleiding</vt:lpstr>
      <vt:lpstr>Uitgangspunten </vt:lpstr>
      <vt:lpstr>Het onderwijs</vt:lpstr>
      <vt:lpstr>Stage</vt:lpstr>
      <vt:lpstr>Wil je nog iets vragen? Wil je nog iets weten?</vt:lpstr>
      <vt:lpstr>PowerPoint-presentatie</vt:lpstr>
    </vt:vector>
  </TitlesOfParts>
  <Company>InfoSolutions (Office-Style)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Gerben van der Heide</dc:creator>
  <cp:lastModifiedBy>Cazander, H.J.G. (Wouke)</cp:lastModifiedBy>
  <cp:revision>350</cp:revision>
  <cp:lastPrinted>2018-06-28T08:34:23Z</cp:lastPrinted>
  <dcterms:created xsi:type="dcterms:W3CDTF">2012-03-15T13:01:51Z</dcterms:created>
  <dcterms:modified xsi:type="dcterms:W3CDTF">2023-11-14T15:13:52Z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0x01010064D8E7A8CBCB6448B193C4A0D333FEA0</vt:lpwstr>
  </property>
</Properties>
</file>